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731" r:id="rId3"/>
  </p:sldMasterIdLst>
  <p:notesMasterIdLst>
    <p:notesMasterId r:id="rId25"/>
  </p:notesMasterIdLst>
  <p:sldIdLst>
    <p:sldId id="257" r:id="rId4"/>
    <p:sldId id="280" r:id="rId5"/>
    <p:sldId id="281" r:id="rId6"/>
    <p:sldId id="282" r:id="rId7"/>
    <p:sldId id="278" r:id="rId8"/>
    <p:sldId id="279" r:id="rId9"/>
    <p:sldId id="285" r:id="rId10"/>
    <p:sldId id="284" r:id="rId11"/>
    <p:sldId id="286" r:id="rId12"/>
    <p:sldId id="287" r:id="rId13"/>
    <p:sldId id="262" r:id="rId14"/>
    <p:sldId id="288" r:id="rId15"/>
    <p:sldId id="295" r:id="rId16"/>
    <p:sldId id="289" r:id="rId17"/>
    <p:sldId id="269" r:id="rId18"/>
    <p:sldId id="274" r:id="rId19"/>
    <p:sldId id="275" r:id="rId20"/>
    <p:sldId id="291" r:id="rId21"/>
    <p:sldId id="292" r:id="rId22"/>
    <p:sldId id="293" r:id="rId23"/>
    <p:sldId id="296" r:id="rId2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27" autoAdjust="0"/>
    <p:restoredTop sz="52826" autoAdjust="0"/>
  </p:normalViewPr>
  <p:slideViewPr>
    <p:cSldViewPr snapToGrid="0">
      <p:cViewPr varScale="1">
        <p:scale>
          <a:sx n="61" d="100"/>
          <a:sy n="61" d="100"/>
        </p:scale>
        <p:origin x="226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435483-FBAE-4286-B0B3-C0BB911B228C}" type="datetimeFigureOut">
              <a:rPr lang="sv-SE" smtClean="0"/>
              <a:t>2021-03-12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41599E-AD93-4E2A-A45B-CCB70B03971F}" type="slidenum">
              <a:rPr lang="sv-SE" smtClean="0"/>
              <a:t>‹#›</a:t>
            </a:fld>
            <a:endParaRPr lang="sv-SE"/>
          </a:p>
        </p:txBody>
      </p:sp>
    </p:spTree>
    <p:extLst>
      <p:ext uri="{BB962C8B-B14F-4D97-AF65-F5344CB8AC3E}">
        <p14:creationId xmlns:p14="http://schemas.microsoft.com/office/powerpoint/2010/main" val="152027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Förberedelser för processledare</a:t>
            </a:r>
            <a:r>
              <a:rPr lang="sv-SE" b="1" baseline="0" dirty="0" smtClean="0"/>
              <a:t> innan arbetet drar igång:</a:t>
            </a:r>
          </a:p>
          <a:p>
            <a:pPr marL="171450" indent="-171450">
              <a:buFont typeface="Arial" panose="020B0604020202020204" pitchFamily="34" charset="0"/>
              <a:buChar char="•"/>
            </a:pPr>
            <a:r>
              <a:rPr lang="sv-SE" baseline="0" dirty="0" smtClean="0"/>
              <a:t>Säkerställ </a:t>
            </a:r>
            <a:r>
              <a:rPr lang="sv-SE" b="0" baseline="0" dirty="0" smtClean="0"/>
              <a:t>att det finns tydligt syfte och mål för arbetet formulerade som förklarar varför workshopen ska genomföras och vad chef/ledningens mål med arbetet är.</a:t>
            </a:r>
          </a:p>
          <a:p>
            <a:pPr marL="171450" indent="-171450">
              <a:buFont typeface="Arial" panose="020B0604020202020204" pitchFamily="34" charset="0"/>
              <a:buChar char="•"/>
            </a:pPr>
            <a:r>
              <a:rPr lang="sv-SE" b="0" baseline="0" dirty="0" smtClean="0"/>
              <a:t>Gå igenom hela workshopmaterialet inklusive de två Excel-mallarna och se över hur materialet kan anpassas på bästa sätt efter deltagarna som ska </a:t>
            </a:r>
            <a:r>
              <a:rPr lang="sv-SE" baseline="0" dirty="0" smtClean="0"/>
              <a:t>vara målgrupp för workshopparna och den verksamhet som är aktuell. På flera ställen kan det även bidra till förståelsen om processledaren kan presentera målgruppsanpassade exempel. Se till exempel bild 8 med post-it-övningen och exemplen som finns i Excel-mallarna. </a:t>
            </a:r>
          </a:p>
          <a:p>
            <a:pPr marL="171450" indent="-171450">
              <a:buFont typeface="Arial" panose="020B0604020202020204" pitchFamily="34" charset="0"/>
              <a:buChar char="•"/>
            </a:pPr>
            <a:r>
              <a:rPr lang="sv-SE" baseline="0" dirty="0" smtClean="0"/>
              <a:t>Lägg upp en tidsplan för hela arbetet, från första workshoptillfälle till att ansvarig chef/ledningsgrupp analyserar resultatet. </a:t>
            </a:r>
          </a:p>
          <a:p>
            <a:pPr marL="171450" indent="-171450">
              <a:buFont typeface="Arial" panose="020B0604020202020204" pitchFamily="34" charset="0"/>
              <a:buChar char="•"/>
            </a:pPr>
            <a:r>
              <a:rPr lang="sv-SE" baseline="0" dirty="0" smtClean="0"/>
              <a:t>I</a:t>
            </a:r>
            <a:r>
              <a:rPr lang="sv-SE" dirty="0" smtClean="0"/>
              <a:t>nformera deltagarna om kommande arbete,</a:t>
            </a:r>
            <a:r>
              <a:rPr lang="sv-SE" baseline="0" dirty="0" smtClean="0"/>
              <a:t> t ex vid en arbetsplatsträff eller liknande möte</a:t>
            </a:r>
            <a:r>
              <a:rPr lang="sv-SE" baseline="0" dirty="0" smtClean="0"/>
              <a:t>.</a:t>
            </a:r>
          </a:p>
          <a:p>
            <a:pPr marL="171450" indent="-171450">
              <a:buFont typeface="Arial" panose="020B0604020202020204" pitchFamily="34" charset="0"/>
              <a:buChar char="•"/>
            </a:pPr>
            <a:r>
              <a:rPr lang="sv-SE" baseline="0" dirty="0" smtClean="0"/>
              <a:t>Skicka ut eventuella dokument (te x uppdragsbeskrivningar) som kan förtydliga hur tänka kring sitt uppdrag.</a:t>
            </a:r>
            <a:endParaRPr lang="sv-SE" dirty="0" smtClean="0"/>
          </a:p>
          <a:p>
            <a:pPr marL="0" indent="0">
              <a:buFontTx/>
              <a:buNone/>
            </a:pPr>
            <a:endParaRPr lang="sv-SE" b="0" baseline="0" dirty="0" smtClean="0"/>
          </a:p>
          <a:p>
            <a:pPr marL="0" indent="0">
              <a:buFontTx/>
              <a:buNone/>
            </a:pPr>
            <a:r>
              <a:rPr lang="sv-SE" b="1" baseline="0" dirty="0" smtClean="0"/>
              <a:t>Överblick</a:t>
            </a:r>
          </a:p>
          <a:p>
            <a:pPr marL="0" indent="0">
              <a:buFontTx/>
              <a:buNone/>
            </a:pPr>
            <a:r>
              <a:rPr lang="sv-SE" b="0" dirty="0" smtClean="0"/>
              <a:t>Workshoptillfälle 1: Identifiera och sortera arbetsuppgifter (Ca 3</a:t>
            </a:r>
            <a:r>
              <a:rPr lang="sv-SE" b="0" baseline="0" dirty="0" smtClean="0"/>
              <a:t> timmar)</a:t>
            </a:r>
            <a:endParaRPr lang="sv-SE" b="0" dirty="0" smtClean="0"/>
          </a:p>
          <a:p>
            <a:pPr marL="0" indent="0">
              <a:buFontTx/>
              <a:buNone/>
            </a:pPr>
            <a:r>
              <a:rPr lang="sv-SE" dirty="0" smtClean="0"/>
              <a:t>	Uppgift</a:t>
            </a:r>
            <a:r>
              <a:rPr lang="sv-SE" baseline="0" dirty="0" smtClean="0"/>
              <a:t> 1: </a:t>
            </a:r>
            <a:r>
              <a:rPr lang="sv-SE" sz="1200" dirty="0" smtClean="0"/>
              <a:t>Vad är ditt uppdrag?</a:t>
            </a:r>
          </a:p>
          <a:p>
            <a:pPr marL="0" indent="0">
              <a:buFontTx/>
              <a:buNone/>
            </a:pPr>
            <a:r>
              <a:rPr lang="sv-SE" sz="1200" dirty="0" smtClean="0"/>
              <a:t>	Uppgift</a:t>
            </a:r>
            <a:r>
              <a:rPr lang="sv-SE" sz="1200" baseline="0" dirty="0" smtClean="0"/>
              <a:t> 2: </a:t>
            </a:r>
            <a:r>
              <a:rPr lang="sv-SE" sz="1200" dirty="0" smtClean="0"/>
              <a:t>Identifiera arbetsuppgifter</a:t>
            </a:r>
            <a:endParaRPr lang="sv-SE" sz="1200" baseline="0" dirty="0" smtClean="0"/>
          </a:p>
          <a:p>
            <a:pPr marL="0" indent="0">
              <a:buFontTx/>
              <a:buNone/>
            </a:pPr>
            <a:r>
              <a:rPr lang="sv-SE" sz="1200" b="0" dirty="0" smtClean="0"/>
              <a:t>	Uppgift</a:t>
            </a:r>
            <a:r>
              <a:rPr lang="sv-SE" sz="1200" b="0" baseline="0" dirty="0" smtClean="0"/>
              <a:t> 3: </a:t>
            </a:r>
            <a:r>
              <a:rPr lang="sv-SE" sz="1200" b="0" dirty="0" smtClean="0"/>
              <a:t>Sortera </a:t>
            </a:r>
            <a:r>
              <a:rPr lang="sv-SE" sz="1200" dirty="0" smtClean="0"/>
              <a:t>arbetsuppgifter</a:t>
            </a:r>
          </a:p>
          <a:p>
            <a:pPr marL="0" indent="0">
              <a:buFontTx/>
              <a:buNone/>
            </a:pPr>
            <a:endParaRPr lang="sv-SE" sz="1200" b="0" dirty="0" smtClean="0"/>
          </a:p>
          <a:p>
            <a:pPr marL="0" indent="0">
              <a:buFontTx/>
              <a:buNone/>
            </a:pPr>
            <a:r>
              <a:rPr lang="sv-SE" b="0" dirty="0" smtClean="0"/>
              <a:t>Workshoptillfälle 2: Nya perspektiv och arbetssätt (Ca</a:t>
            </a:r>
            <a:r>
              <a:rPr lang="sv-SE" b="0" baseline="0" dirty="0" smtClean="0"/>
              <a:t> 2 timmar)</a:t>
            </a:r>
            <a:endParaRPr lang="sv-SE" b="0" dirty="0" smtClean="0"/>
          </a:p>
          <a:p>
            <a:pPr marL="0" indent="0">
              <a:buFontTx/>
              <a:buNone/>
            </a:pPr>
            <a:r>
              <a:rPr lang="sv-SE" dirty="0" smtClean="0"/>
              <a:t>	Uppgift</a:t>
            </a:r>
            <a:r>
              <a:rPr lang="sv-SE" baseline="0" dirty="0" smtClean="0"/>
              <a:t> 4: Förslag på nya arbetssätt</a:t>
            </a:r>
          </a:p>
          <a:p>
            <a:pPr marL="0" indent="0">
              <a:buFontTx/>
              <a:buNone/>
            </a:pPr>
            <a:endParaRPr lang="sv-SE"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smtClean="0"/>
              <a:t>Tidsangivelserna är ungefärliga</a:t>
            </a:r>
            <a:r>
              <a:rPr lang="sv-SE" baseline="0" dirty="0" smtClean="0"/>
              <a:t> och kan ses som minimimun i ren arbetstid. Beror på antal deltagare och vilka justeringar du som processledare gör i materialet. Tänk på att lägga till tid för pauser.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baseline="0" dirty="0" smtClean="0"/>
              <a:t>Utöver själva tiden för workshoptillfällena så tillkommer tid för planering, förberedelse och analys för processledare och chef/ledning.</a:t>
            </a:r>
            <a:endParaRPr lang="sv-SE"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smtClean="0"/>
              <a:t>Det går självklart</a:t>
            </a:r>
            <a:r>
              <a:rPr lang="sv-SE" baseline="0" dirty="0" smtClean="0"/>
              <a:t> bra att justera och dela upp dessa steg på lite olika sätt. Här föreslås två workshoptillfällen men kan även göras under en heldag, eller vid fyra separata arbetsplatsträffar/möten.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baseline="0" dirty="0" smtClean="0"/>
              <a:t>En komprimerad version är att justera materialet och bara genomföra de tre uppgifterna som tillhör workshop 1, som en temperaturmätare, för att sedan ta ställning till om man vill gå vidare med uppgift 4.</a:t>
            </a:r>
            <a:endParaRPr lang="sv-SE" b="0" dirty="0" smtClean="0"/>
          </a:p>
          <a:p>
            <a:pPr marL="0" indent="0">
              <a:buFontTx/>
              <a:buNone/>
            </a:pPr>
            <a:endParaRPr lang="sv-SE" b="1" baseline="0" dirty="0" smtClean="0"/>
          </a:p>
          <a:p>
            <a:pPr marL="0" indent="0">
              <a:buFontTx/>
              <a:buNone/>
            </a:pPr>
            <a:r>
              <a:rPr lang="sv-SE" b="1" baseline="0" dirty="0" smtClean="0"/>
              <a:t>Om materialet</a:t>
            </a:r>
          </a:p>
          <a:p>
            <a:pPr marL="0" marR="0" indent="0" algn="l" defTabSz="914400" rtl="0" eaLnBrk="1" fontAlgn="auto" latinLnBrk="0" hangingPunct="1">
              <a:lnSpc>
                <a:spcPct val="100000"/>
              </a:lnSpc>
              <a:spcBef>
                <a:spcPts val="0"/>
              </a:spcBef>
              <a:spcAft>
                <a:spcPts val="0"/>
              </a:spcAft>
              <a:buClrTx/>
              <a:buSzTx/>
              <a:buFontTx/>
              <a:buNone/>
              <a:tabLst/>
              <a:defRPr/>
            </a:pPr>
            <a:r>
              <a:rPr lang="sv-SE" b="0" baseline="0" dirty="0" smtClean="0"/>
              <a:t>Materialet är en komprimerad version av en workshopmodell som är framtagen av Örebro kommun. Även tillhörande mallar – Mall 1 Sortera arbetsuppgifter och Mall 2 Förslag på nya arbetssätt – är framtagna av Örebro kommun.. Det finns även en film för att ta del av hur Örebro kommun har arbetat med modellen som kan visas för workshopdeltagarna samt en film som beskriver hur Gävle kommun har inspirerats av Örebro och skapat sin egen modell. Filmerna finns på sidan nedanför.</a:t>
            </a:r>
            <a:endParaRPr lang="sv-SE" baseline="0" dirty="0" smtClean="0"/>
          </a:p>
          <a:p>
            <a:pPr marL="0" indent="0">
              <a:buFontTx/>
              <a:buNone/>
            </a:pPr>
            <a:endParaRPr lang="sv-SE" b="0" baseline="0" dirty="0" smtClean="0"/>
          </a:p>
          <a:p>
            <a:pPr marL="0" indent="0">
              <a:buFontTx/>
              <a:buNone/>
            </a:pPr>
            <a:r>
              <a:rPr lang="sv-SE" b="0" baseline="0" dirty="0" smtClean="0"/>
              <a:t>För frågor om materialet, hör av dig till info@skr.se </a:t>
            </a:r>
          </a:p>
          <a:p>
            <a:pPr marL="0" indent="0">
              <a:buFontTx/>
              <a:buNone/>
            </a:pPr>
            <a:endParaRPr lang="sv-SE" b="0" baseline="0" dirty="0" smtClean="0"/>
          </a:p>
          <a:p>
            <a:pPr marL="0" indent="0">
              <a:buFontTx/>
              <a:buNone/>
            </a:pPr>
            <a:r>
              <a:rPr lang="sv-SE" b="1" baseline="0" dirty="0" smtClean="0"/>
              <a:t>Läs mer</a:t>
            </a:r>
          </a:p>
          <a:p>
            <a:pPr marL="0" indent="0">
              <a:buFontTx/>
              <a:buNone/>
            </a:pPr>
            <a:r>
              <a:rPr lang="sv-SE" b="0" baseline="0" dirty="0" smtClean="0"/>
              <a:t>Länk till webbtexten på skr.se: https://skr.se/arbetsgivarekollektivavtal/personalochkompetensforsorjning/kompetensforsorjningstrategier/anvandkompetensenratt.13447.html  </a:t>
            </a:r>
          </a:p>
        </p:txBody>
      </p:sp>
      <p:sp>
        <p:nvSpPr>
          <p:cNvPr id="4" name="Platshållare för bildnummer 3"/>
          <p:cNvSpPr>
            <a:spLocks noGrp="1"/>
          </p:cNvSpPr>
          <p:nvPr>
            <p:ph type="sldNum" sz="quarter" idx="10"/>
          </p:nvPr>
        </p:nvSpPr>
        <p:spPr/>
        <p:txBody>
          <a:bodyPr/>
          <a:lstStyle/>
          <a:p>
            <a:fld id="{1B41599E-AD93-4E2A-A45B-CCB70B03971F}" type="slidenum">
              <a:rPr lang="sv-SE" smtClean="0"/>
              <a:t>1</a:t>
            </a:fld>
            <a:endParaRPr lang="sv-SE"/>
          </a:p>
        </p:txBody>
      </p:sp>
    </p:spTree>
    <p:extLst>
      <p:ext uri="{BB962C8B-B14F-4D97-AF65-F5344CB8AC3E}">
        <p14:creationId xmlns:p14="http://schemas.microsoft.com/office/powerpoint/2010/main" val="9902985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r>
              <a:rPr lang="sv-SE" baseline="0" dirty="0" smtClean="0"/>
              <a:t>Gå igenom alla kategorier:</a:t>
            </a:r>
          </a:p>
          <a:p>
            <a:endParaRPr lang="sv-SE" baseline="0" dirty="0" smtClean="0"/>
          </a:p>
          <a:p>
            <a:pPr lvl="0"/>
            <a:r>
              <a:rPr lang="sv-SE" sz="1200" b="1" i="0" kern="1200" dirty="0" smtClean="0">
                <a:solidFill>
                  <a:schemeClr val="tx1"/>
                </a:solidFill>
                <a:effectLst/>
                <a:latin typeface="+mn-lt"/>
                <a:ea typeface="+mn-ea"/>
                <a:cs typeface="+mn-cs"/>
              </a:rPr>
              <a:t>Gröna</a:t>
            </a:r>
            <a:r>
              <a:rPr lang="sv-SE" sz="1200" b="1" i="0" kern="1200" baseline="0" dirty="0" smtClean="0">
                <a:solidFill>
                  <a:schemeClr val="tx1"/>
                </a:solidFill>
                <a:effectLst/>
                <a:latin typeface="+mn-lt"/>
                <a:ea typeface="+mn-ea"/>
                <a:cs typeface="+mn-cs"/>
              </a:rPr>
              <a:t> arbetsuppgifter</a:t>
            </a:r>
            <a:r>
              <a:rPr lang="sv-SE" sz="1200" b="1" i="0" kern="1200" dirty="0" smtClean="0">
                <a:solidFill>
                  <a:schemeClr val="tx1"/>
                </a:solidFill>
                <a:effectLst/>
                <a:latin typeface="+mn-lt"/>
                <a:ea typeface="+mn-ea"/>
                <a:cs typeface="+mn-cs"/>
              </a:rPr>
              <a:t> </a:t>
            </a:r>
            <a:endParaRPr lang="sv-SE" sz="1200" b="0" i="0" kern="1200" dirty="0" smtClean="0">
              <a:solidFill>
                <a:schemeClr val="tx1"/>
              </a:solidFill>
              <a:effectLst/>
              <a:latin typeface="+mn-lt"/>
              <a:ea typeface="+mn-ea"/>
              <a:cs typeface="+mn-cs"/>
            </a:endParaRPr>
          </a:p>
          <a:p>
            <a:pPr lvl="0"/>
            <a:r>
              <a:rPr lang="sv-SE" sz="1200" i="0" kern="1200" dirty="0" smtClean="0">
                <a:solidFill>
                  <a:schemeClr val="tx1"/>
                </a:solidFill>
                <a:effectLst/>
                <a:latin typeface="+mn-lt"/>
                <a:ea typeface="+mn-ea"/>
                <a:cs typeface="+mn-cs"/>
              </a:rPr>
              <a:t>Arbetsuppgifter som ingår i mitt uppdrag (som X) och som inte kan delegeras till annan kompetens även om annan kompetens finns att delegera till. Alltså</a:t>
            </a:r>
            <a:r>
              <a:rPr lang="sv-SE" sz="1200" i="0" kern="1200" baseline="0" dirty="0" smtClean="0">
                <a:solidFill>
                  <a:schemeClr val="tx1"/>
                </a:solidFill>
                <a:effectLst/>
                <a:latin typeface="+mn-lt"/>
                <a:ea typeface="+mn-ea"/>
                <a:cs typeface="+mn-cs"/>
              </a:rPr>
              <a:t> e</a:t>
            </a:r>
            <a:r>
              <a:rPr lang="sv-SE" sz="1200" kern="1200" dirty="0" smtClean="0">
                <a:solidFill>
                  <a:schemeClr val="tx1"/>
                </a:solidFill>
                <a:effectLst/>
                <a:latin typeface="+mn-lt"/>
                <a:ea typeface="+mn-ea"/>
                <a:cs typeface="+mn-cs"/>
              </a:rPr>
              <a:t>ndast arbetsuppgifter som ingen annan än min</a:t>
            </a:r>
            <a:r>
              <a:rPr lang="sv-SE" sz="1200" kern="1200" baseline="0" dirty="0" smtClean="0">
                <a:solidFill>
                  <a:schemeClr val="tx1"/>
                </a:solidFill>
                <a:effectLst/>
                <a:latin typeface="+mn-lt"/>
                <a:ea typeface="+mn-ea"/>
                <a:cs typeface="+mn-cs"/>
              </a:rPr>
              <a:t> yrkesgrupp FÅR</a:t>
            </a:r>
            <a:r>
              <a:rPr lang="sv-SE" sz="1200" kern="1200" dirty="0" smtClean="0">
                <a:solidFill>
                  <a:schemeClr val="tx1"/>
                </a:solidFill>
                <a:effectLst/>
                <a:latin typeface="+mn-lt"/>
                <a:ea typeface="+mn-ea"/>
                <a:cs typeface="+mn-cs"/>
              </a:rPr>
              <a:t> göra.</a:t>
            </a:r>
            <a:r>
              <a:rPr lang="sv-SE" sz="1200" i="0" kern="1200" baseline="0" dirty="0" smtClean="0">
                <a:solidFill>
                  <a:schemeClr val="tx1"/>
                </a:solidFill>
                <a:effectLst/>
                <a:latin typeface="+mn-lt"/>
                <a:ea typeface="+mn-ea"/>
                <a:cs typeface="+mn-cs"/>
              </a:rPr>
              <a:t> </a:t>
            </a:r>
            <a:r>
              <a:rPr lang="sv-SE" sz="1200" i="0" kern="1200" dirty="0" smtClean="0">
                <a:solidFill>
                  <a:schemeClr val="tx1"/>
                </a:solidFill>
                <a:effectLst/>
                <a:latin typeface="+mn-lt"/>
                <a:ea typeface="+mn-ea"/>
                <a:cs typeface="+mn-cs"/>
              </a:rPr>
              <a:t>Utgår t.ex. från reglering som lagstiftning, läroplan, delegationsordning/reglemente mm. </a:t>
            </a:r>
          </a:p>
          <a:p>
            <a:r>
              <a:rPr lang="sv-SE" sz="1200" i="0" kern="1200" dirty="0" smtClean="0">
                <a:solidFill>
                  <a:schemeClr val="tx1"/>
                </a:solidFill>
                <a:effectLst/>
                <a:latin typeface="+mn-lt"/>
                <a:ea typeface="+mn-ea"/>
                <a:cs typeface="+mn-cs"/>
              </a:rPr>
              <a:t>Exempel:</a:t>
            </a:r>
            <a:r>
              <a:rPr lang="sv-SE" sz="1200" i="0" kern="1200" baseline="0" dirty="0" smtClean="0">
                <a:solidFill>
                  <a:schemeClr val="tx1"/>
                </a:solidFill>
                <a:effectLst/>
                <a:latin typeface="+mn-lt"/>
                <a:ea typeface="+mn-ea"/>
                <a:cs typeface="+mn-cs"/>
              </a:rPr>
              <a:t> </a:t>
            </a:r>
            <a:r>
              <a:rPr lang="sv-SE" sz="1200" b="0" kern="1200" dirty="0" smtClean="0">
                <a:solidFill>
                  <a:schemeClr val="tx1"/>
                </a:solidFill>
                <a:effectLst/>
                <a:latin typeface="+mn-lt"/>
                <a:ea typeface="+mn-ea"/>
                <a:cs typeface="+mn-cs"/>
              </a:rPr>
              <a:t>chefer sätta lön, lärare sätta betyg…</a:t>
            </a:r>
          </a:p>
          <a:p>
            <a:r>
              <a:rPr lang="sv-SE" sz="1200" kern="1200" dirty="0" smtClean="0">
                <a:solidFill>
                  <a:schemeClr val="tx1"/>
                </a:solidFill>
                <a:effectLst/>
                <a:latin typeface="+mn-lt"/>
                <a:ea typeface="+mn-ea"/>
                <a:cs typeface="+mn-cs"/>
              </a:rPr>
              <a:t> </a:t>
            </a:r>
          </a:p>
          <a:p>
            <a:pPr lvl="0"/>
            <a:r>
              <a:rPr lang="sv-SE" sz="1200" b="1" i="0" kern="1200" dirty="0" smtClean="0">
                <a:solidFill>
                  <a:schemeClr val="tx1"/>
                </a:solidFill>
                <a:effectLst/>
                <a:latin typeface="+mn-lt"/>
                <a:ea typeface="+mn-ea"/>
                <a:cs typeface="+mn-cs"/>
              </a:rPr>
              <a:t>Gula</a:t>
            </a:r>
            <a:r>
              <a:rPr lang="sv-SE" sz="1200" b="1" i="0" kern="1200" baseline="0" dirty="0" smtClean="0">
                <a:solidFill>
                  <a:schemeClr val="tx1"/>
                </a:solidFill>
                <a:effectLst/>
                <a:latin typeface="+mn-lt"/>
                <a:ea typeface="+mn-ea"/>
                <a:cs typeface="+mn-cs"/>
              </a:rPr>
              <a:t> arbetsuppgifter</a:t>
            </a:r>
            <a:r>
              <a:rPr lang="sv-SE" sz="1200" b="1" i="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i="0" kern="1200" dirty="0" smtClean="0">
                <a:solidFill>
                  <a:schemeClr val="tx1"/>
                </a:solidFill>
                <a:effectLst/>
                <a:latin typeface="+mn-lt"/>
                <a:ea typeface="+mn-ea"/>
                <a:cs typeface="+mn-cs"/>
              </a:rPr>
              <a:t>Arbetsuppgifter som kan ingå i mitt uppdrag och som stödjer och behövs för att genomföra de uppgifter som bara jag (som X) får göra. </a:t>
            </a:r>
            <a:r>
              <a:rPr lang="sv-SE" sz="1200" i="0" kern="1200" baseline="0" dirty="0" smtClean="0">
                <a:solidFill>
                  <a:schemeClr val="tx1"/>
                </a:solidFill>
                <a:effectLst/>
                <a:latin typeface="+mn-lt"/>
                <a:ea typeface="+mn-ea"/>
                <a:cs typeface="+mn-cs"/>
              </a:rPr>
              <a:t>Det handlar om</a:t>
            </a:r>
            <a:r>
              <a:rPr lang="sv-SE" sz="1200" i="0" kern="1200" dirty="0" smtClean="0">
                <a:solidFill>
                  <a:schemeClr val="tx1"/>
                </a:solidFill>
                <a:effectLst/>
                <a:latin typeface="+mn-lt"/>
                <a:ea typeface="+mn-ea"/>
                <a:cs typeface="+mn-cs"/>
              </a:rPr>
              <a:t> arbetsuppgifter som är nödvändiga för att mitt uppdrag ska kunna utföras men kompetensen är inte reglerad någonstans. Andra kan alltså utföra uppgiften, det är inte viktigt vem, den värderingen gör</a:t>
            </a:r>
            <a:r>
              <a:rPr lang="sv-SE" sz="1200" i="0" kern="1200" baseline="0" dirty="0" smtClean="0">
                <a:solidFill>
                  <a:schemeClr val="tx1"/>
                </a:solidFill>
                <a:effectLst/>
                <a:latin typeface="+mn-lt"/>
                <a:ea typeface="+mn-ea"/>
                <a:cs typeface="+mn-cs"/>
              </a:rPr>
              <a:t> vi</a:t>
            </a:r>
            <a:r>
              <a:rPr lang="sv-SE" sz="1200" i="0" kern="1200" dirty="0" smtClean="0">
                <a:solidFill>
                  <a:schemeClr val="tx1"/>
                </a:solidFill>
                <a:effectLst/>
                <a:latin typeface="+mn-lt"/>
                <a:ea typeface="+mn-ea"/>
                <a:cs typeface="+mn-cs"/>
              </a:rPr>
              <a:t> senare.</a:t>
            </a:r>
            <a:r>
              <a:rPr lang="sv-SE" sz="1200" i="0" kern="1200" baseline="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i="0" kern="1200" dirty="0" smtClean="0">
                <a:solidFill>
                  <a:schemeClr val="tx1"/>
                </a:solidFill>
                <a:effectLst/>
                <a:latin typeface="+mn-lt"/>
                <a:ea typeface="+mn-ea"/>
                <a:cs typeface="+mn-cs"/>
              </a:rPr>
              <a:t>Exempel:</a:t>
            </a:r>
            <a:r>
              <a:rPr lang="sv-SE" sz="1200" i="0" kern="1200" baseline="0" dirty="0" smtClean="0">
                <a:solidFill>
                  <a:schemeClr val="tx1"/>
                </a:solidFill>
                <a:effectLst/>
                <a:latin typeface="+mn-lt"/>
                <a:ea typeface="+mn-ea"/>
                <a:cs typeface="+mn-cs"/>
              </a:rPr>
              <a:t> </a:t>
            </a:r>
            <a:r>
              <a:rPr lang="sv-SE" sz="1200" b="0" kern="1200" dirty="0" smtClean="0">
                <a:solidFill>
                  <a:schemeClr val="tx1"/>
                </a:solidFill>
                <a:effectLst/>
                <a:latin typeface="+mn-lt"/>
                <a:ea typeface="+mn-ea"/>
                <a:cs typeface="+mn-cs"/>
              </a:rPr>
              <a:t>lärare som bjuder in vårdnadshavare till utvecklingssamtal, socialsekreterare som bokar vandrarhem...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mn-lt"/>
              <a:ea typeface="+mn-ea"/>
              <a:cs typeface="+mn-cs"/>
            </a:endParaRPr>
          </a:p>
          <a:p>
            <a:pPr lvl="0"/>
            <a:r>
              <a:rPr lang="sv-SE" sz="1200" b="1" i="0" kern="1200" dirty="0" smtClean="0">
                <a:solidFill>
                  <a:schemeClr val="tx1"/>
                </a:solidFill>
                <a:effectLst/>
                <a:latin typeface="+mn-lt"/>
                <a:ea typeface="+mn-ea"/>
                <a:cs typeface="+mn-cs"/>
              </a:rPr>
              <a:t>Röda</a:t>
            </a:r>
            <a:r>
              <a:rPr lang="sv-SE" sz="1200" b="1" i="0" kern="1200" baseline="0" dirty="0" smtClean="0">
                <a:solidFill>
                  <a:schemeClr val="tx1"/>
                </a:solidFill>
                <a:effectLst/>
                <a:latin typeface="+mn-lt"/>
                <a:ea typeface="+mn-ea"/>
                <a:cs typeface="+mn-cs"/>
              </a:rPr>
              <a:t> arbetsuppgifter</a:t>
            </a:r>
            <a:r>
              <a:rPr lang="sv-SE" sz="1200" b="1" i="0" kern="1200" dirty="0" smtClean="0">
                <a:solidFill>
                  <a:schemeClr val="tx1"/>
                </a:solidFill>
                <a:effectLst/>
                <a:latin typeface="+mn-lt"/>
                <a:ea typeface="+mn-ea"/>
                <a:cs typeface="+mn-cs"/>
              </a:rPr>
              <a:t> </a:t>
            </a:r>
          </a:p>
          <a:p>
            <a:pPr lvl="0"/>
            <a:r>
              <a:rPr lang="sv-SE" sz="1200" i="0" kern="1200" dirty="0" smtClean="0">
                <a:solidFill>
                  <a:schemeClr val="tx1"/>
                </a:solidFill>
                <a:effectLst/>
                <a:latin typeface="+mn-lt"/>
                <a:ea typeface="+mn-ea"/>
                <a:cs typeface="+mn-cs"/>
              </a:rPr>
              <a:t>Arbetsuppgifter som inte ingår i mitt uppdrag, som inte direkt stödjer genomförandet av mitt uppdrag men som är relevanta att någon på arbetsplatsen utför.</a:t>
            </a:r>
            <a:r>
              <a:rPr lang="sv-SE" sz="1200" i="0" kern="1200" baseline="0" dirty="0" smtClean="0">
                <a:solidFill>
                  <a:schemeClr val="tx1"/>
                </a:solidFill>
                <a:effectLst/>
                <a:latin typeface="+mn-lt"/>
                <a:ea typeface="+mn-ea"/>
                <a:cs typeface="+mn-cs"/>
              </a:rPr>
              <a:t> </a:t>
            </a:r>
            <a:r>
              <a:rPr lang="sv-SE" sz="1200" i="0" kern="1200" dirty="0" smtClean="0">
                <a:solidFill>
                  <a:schemeClr val="tx1"/>
                </a:solidFill>
                <a:effectLst/>
                <a:latin typeface="+mn-lt"/>
                <a:ea typeface="+mn-ea"/>
                <a:cs typeface="+mn-cs"/>
              </a:rPr>
              <a:t>Arbetsuppgifter </a:t>
            </a:r>
            <a:r>
              <a:rPr lang="sv-SE" sz="1200" kern="1200" dirty="0" smtClean="0">
                <a:solidFill>
                  <a:schemeClr val="tx1"/>
                </a:solidFill>
                <a:effectLst/>
                <a:latin typeface="+mn-lt"/>
                <a:ea typeface="+mn-ea"/>
                <a:cs typeface="+mn-cs"/>
              </a:rPr>
              <a:t>som underlättar för mig, för dem vi finns till för, som gör det trevligare på arbetsplatsen, som är bra att de utförs för logistik etc. </a:t>
            </a:r>
          </a:p>
          <a:p>
            <a:pPr lvl="0"/>
            <a:r>
              <a:rPr lang="sv-SE" sz="1200" kern="1200" dirty="0" smtClean="0">
                <a:solidFill>
                  <a:schemeClr val="tx1"/>
                </a:solidFill>
                <a:effectLst/>
                <a:latin typeface="+mn-lt"/>
                <a:ea typeface="+mn-ea"/>
                <a:cs typeface="+mn-cs"/>
              </a:rPr>
              <a:t>Exempel:</a:t>
            </a:r>
            <a:r>
              <a:rPr lang="sv-SE" sz="1200" b="0" kern="1200" dirty="0" smtClean="0">
                <a:solidFill>
                  <a:schemeClr val="tx1"/>
                </a:solidFill>
                <a:effectLst/>
                <a:latin typeface="+mn-lt"/>
                <a:ea typeface="+mn-ea"/>
                <a:cs typeface="+mn-cs"/>
              </a:rPr>
              <a:t> köksvecka,</a:t>
            </a:r>
            <a:r>
              <a:rPr lang="sv-SE" sz="1200" b="0" kern="1200" baseline="0" dirty="0" smtClean="0">
                <a:solidFill>
                  <a:schemeClr val="tx1"/>
                </a:solidFill>
                <a:effectLst/>
                <a:latin typeface="+mn-lt"/>
                <a:ea typeface="+mn-ea"/>
                <a:cs typeface="+mn-cs"/>
              </a:rPr>
              <a:t> beställa kaffe, </a:t>
            </a:r>
            <a:r>
              <a:rPr lang="sv-SE" sz="1200" b="0" kern="1200" dirty="0" smtClean="0">
                <a:solidFill>
                  <a:schemeClr val="tx1"/>
                </a:solidFill>
                <a:effectLst/>
                <a:latin typeface="+mn-lt"/>
                <a:ea typeface="+mn-ea"/>
                <a:cs typeface="+mn-cs"/>
              </a:rPr>
              <a:t>lärare som</a:t>
            </a:r>
            <a:r>
              <a:rPr lang="sv-SE" sz="1200" b="0" kern="1200" baseline="0" dirty="0" smtClean="0">
                <a:solidFill>
                  <a:schemeClr val="tx1"/>
                </a:solidFill>
                <a:effectLst/>
                <a:latin typeface="+mn-lt"/>
                <a:ea typeface="+mn-ea"/>
                <a:cs typeface="+mn-cs"/>
              </a:rPr>
              <a:t> är</a:t>
            </a:r>
            <a:r>
              <a:rPr lang="sv-SE" sz="1200" b="0" kern="1200" dirty="0" smtClean="0">
                <a:solidFill>
                  <a:schemeClr val="tx1"/>
                </a:solidFill>
                <a:effectLst/>
                <a:latin typeface="+mn-lt"/>
                <a:ea typeface="+mn-ea"/>
                <a:cs typeface="+mn-cs"/>
              </a:rPr>
              <a:t> cykelvakter på skola</a:t>
            </a:r>
            <a:r>
              <a:rPr lang="sv-SE" sz="1200" b="0" kern="1200" baseline="0" dirty="0" smtClean="0">
                <a:solidFill>
                  <a:schemeClr val="tx1"/>
                </a:solidFill>
                <a:effectLst/>
                <a:latin typeface="+mn-lt"/>
                <a:ea typeface="+mn-ea"/>
                <a:cs typeface="+mn-cs"/>
              </a:rPr>
              <a:t>..</a:t>
            </a:r>
            <a:r>
              <a:rPr lang="sv-SE" sz="1200" b="0" kern="1200" dirty="0" smtClean="0">
                <a:solidFill>
                  <a:schemeClr val="tx1"/>
                </a:solidFill>
                <a:effectLst/>
                <a:latin typeface="+mn-lt"/>
                <a:ea typeface="+mn-ea"/>
                <a:cs typeface="+mn-cs"/>
              </a:rPr>
              <a:t>.</a:t>
            </a:r>
          </a:p>
          <a:p>
            <a:endParaRPr lang="sv-SE" dirty="0" smtClean="0"/>
          </a:p>
          <a:p>
            <a:pPr lvl="0"/>
            <a:r>
              <a:rPr lang="sv-SE" sz="1200" b="1" i="0" kern="1200" dirty="0" smtClean="0">
                <a:solidFill>
                  <a:schemeClr val="tx1"/>
                </a:solidFill>
                <a:effectLst/>
                <a:latin typeface="+mn-lt"/>
                <a:ea typeface="+mn-ea"/>
                <a:cs typeface="+mn-cs"/>
              </a:rPr>
              <a:t>Missar tavlan –</a:t>
            </a:r>
            <a:r>
              <a:rPr lang="sv-SE" sz="1200" b="1" i="0" kern="1200" baseline="0" dirty="0" smtClean="0">
                <a:solidFill>
                  <a:schemeClr val="tx1"/>
                </a:solidFill>
                <a:effectLst/>
                <a:latin typeface="+mn-lt"/>
                <a:ea typeface="+mn-ea"/>
                <a:cs typeface="+mn-cs"/>
              </a:rPr>
              <a:t> </a:t>
            </a:r>
            <a:r>
              <a:rPr lang="sv-SE" sz="1200" b="1" i="0" kern="1200" dirty="0" smtClean="0">
                <a:solidFill>
                  <a:schemeClr val="tx1"/>
                </a:solidFill>
                <a:effectLst/>
                <a:latin typeface="+mn-lt"/>
                <a:ea typeface="+mn-ea"/>
                <a:cs typeface="+mn-cs"/>
              </a:rPr>
              <a:t>Svarta</a:t>
            </a:r>
            <a:r>
              <a:rPr lang="sv-SE" sz="1200" b="1" i="0" kern="1200" baseline="0" dirty="0" smtClean="0">
                <a:solidFill>
                  <a:schemeClr val="tx1"/>
                </a:solidFill>
                <a:effectLst/>
                <a:latin typeface="+mn-lt"/>
                <a:ea typeface="+mn-ea"/>
                <a:cs typeface="+mn-cs"/>
              </a:rPr>
              <a:t> arbetsuppgifter</a:t>
            </a:r>
            <a:r>
              <a:rPr lang="sv-SE" sz="1200" i="0" kern="1200" dirty="0" smtClean="0">
                <a:solidFill>
                  <a:schemeClr val="tx1"/>
                </a:solidFill>
                <a:effectLst/>
                <a:latin typeface="+mn-lt"/>
                <a:ea typeface="+mn-ea"/>
                <a:cs typeface="+mn-cs"/>
              </a:rPr>
              <a:t> </a:t>
            </a:r>
          </a:p>
          <a:p>
            <a:pPr lvl="0"/>
            <a:r>
              <a:rPr lang="sv-SE" sz="1200" i="0" kern="1200" dirty="0" smtClean="0">
                <a:solidFill>
                  <a:schemeClr val="tx1"/>
                </a:solidFill>
                <a:effectLst/>
                <a:latin typeface="+mn-lt"/>
                <a:ea typeface="+mn-ea"/>
                <a:cs typeface="+mn-cs"/>
              </a:rPr>
              <a:t>Arbetsuppgifter som borde sluta göras eller situationer och händelser som bara tar kraft och energi och behöver byggas bort så långt det</a:t>
            </a:r>
            <a:r>
              <a:rPr lang="sv-SE" sz="1200" b="1" i="0" kern="1200" dirty="0" smtClean="0">
                <a:solidFill>
                  <a:schemeClr val="tx1"/>
                </a:solidFill>
                <a:effectLst/>
                <a:latin typeface="+mn-lt"/>
                <a:ea typeface="+mn-ea"/>
                <a:cs typeface="+mn-cs"/>
              </a:rPr>
              <a:t> </a:t>
            </a:r>
            <a:r>
              <a:rPr lang="sv-SE" sz="1200" i="0" kern="1200" dirty="0" smtClean="0">
                <a:solidFill>
                  <a:schemeClr val="tx1"/>
                </a:solidFill>
                <a:effectLst/>
                <a:latin typeface="+mn-lt"/>
                <a:ea typeface="+mn-ea"/>
                <a:cs typeface="+mn-cs"/>
              </a:rPr>
              <a:t>går.</a:t>
            </a:r>
          </a:p>
          <a:p>
            <a:r>
              <a:rPr lang="sv-SE" sz="1200" i="0" kern="1200" dirty="0" smtClean="0">
                <a:solidFill>
                  <a:schemeClr val="tx1"/>
                </a:solidFill>
                <a:effectLst/>
                <a:latin typeface="+mn-lt"/>
                <a:ea typeface="+mn-ea"/>
                <a:cs typeface="+mn-cs"/>
              </a:rPr>
              <a:t>Kan vara </a:t>
            </a:r>
            <a:r>
              <a:rPr lang="sv-SE" sz="1200" kern="1200" dirty="0" smtClean="0">
                <a:solidFill>
                  <a:schemeClr val="tx1"/>
                </a:solidFill>
                <a:effectLst/>
                <a:latin typeface="+mn-lt"/>
                <a:ea typeface="+mn-ea"/>
                <a:cs typeface="+mn-cs"/>
              </a:rPr>
              <a:t>sådana arbetsuppgifter som ”hänger kvar” fast de inte behöver göras längre, sådant som görs av någon/några för att de vill men som inte fyller något behov egentligen</a:t>
            </a:r>
            <a:r>
              <a:rPr lang="sv-SE" sz="1200" kern="1200" baseline="0" dirty="0" smtClean="0">
                <a:solidFill>
                  <a:schemeClr val="tx1"/>
                </a:solidFill>
                <a:effectLst/>
                <a:latin typeface="+mn-lt"/>
                <a:ea typeface="+mn-ea"/>
                <a:cs typeface="+mn-cs"/>
              </a:rPr>
              <a:t> eller</a:t>
            </a:r>
            <a:r>
              <a:rPr lang="sv-SE" sz="1200" kern="1200" dirty="0" smtClean="0">
                <a:solidFill>
                  <a:schemeClr val="tx1"/>
                </a:solidFill>
                <a:effectLst/>
                <a:latin typeface="+mn-lt"/>
                <a:ea typeface="+mn-ea"/>
                <a:cs typeface="+mn-cs"/>
              </a:rPr>
              <a:t> arbetsuppgifter som blir ett resultat av ”missräkningar” som borde kunna minska genom åtgärder t.ex. någon uteblir från inbokade möten, upprörda brukare/anhöriga mm.</a:t>
            </a:r>
          </a:p>
          <a:p>
            <a:pPr lvl="0"/>
            <a:r>
              <a:rPr lang="sv-SE" sz="1200" kern="1200" dirty="0" smtClean="0">
                <a:solidFill>
                  <a:schemeClr val="tx1"/>
                </a:solidFill>
                <a:effectLst/>
                <a:latin typeface="+mn-lt"/>
                <a:ea typeface="+mn-ea"/>
                <a:cs typeface="+mn-cs"/>
              </a:rPr>
              <a:t>Exempel</a:t>
            </a:r>
            <a:r>
              <a:rPr lang="sv-SE" sz="1200" b="0" kern="1200" dirty="0" smtClean="0">
                <a:solidFill>
                  <a:schemeClr val="tx1"/>
                </a:solidFill>
                <a:effectLst/>
                <a:latin typeface="+mn-lt"/>
                <a:ea typeface="+mn-ea"/>
                <a:cs typeface="+mn-cs"/>
              </a:rPr>
              <a:t>:</a:t>
            </a:r>
            <a:r>
              <a:rPr lang="sv-SE" sz="1200" b="0" kern="1200" baseline="0" dirty="0" smtClean="0">
                <a:solidFill>
                  <a:schemeClr val="tx1"/>
                </a:solidFill>
                <a:effectLst/>
                <a:latin typeface="+mn-lt"/>
                <a:ea typeface="+mn-ea"/>
                <a:cs typeface="+mn-cs"/>
              </a:rPr>
              <a:t> </a:t>
            </a:r>
            <a:r>
              <a:rPr lang="sv-SE" sz="1200" b="0" kern="1200" dirty="0" smtClean="0">
                <a:solidFill>
                  <a:schemeClr val="tx1"/>
                </a:solidFill>
                <a:effectLst/>
                <a:latin typeface="+mn-lt"/>
                <a:ea typeface="+mn-ea"/>
                <a:cs typeface="+mn-cs"/>
              </a:rPr>
              <a:t>vänta på kollegor, inställda möten, teknikstrul mm.</a:t>
            </a:r>
          </a:p>
          <a:p>
            <a:endParaRPr lang="sv-SE" dirty="0" smtClean="0"/>
          </a:p>
          <a:p>
            <a:r>
              <a:rPr lang="sv-SE" b="1" dirty="0" smtClean="0"/>
              <a:t>Tänk</a:t>
            </a:r>
            <a:r>
              <a:rPr lang="sv-SE" b="1" baseline="0" dirty="0" smtClean="0"/>
              <a:t> på</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sv-SE" baseline="0" dirty="0" smtClean="0"/>
              <a:t>Formulera gärna exempel som är relevanta för målgruppen.</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sv-SE" dirty="0" smtClean="0"/>
              <a:t>Funder</a:t>
            </a:r>
            <a:r>
              <a:rPr lang="sv-SE" baseline="0" dirty="0" smtClean="0"/>
              <a:t>a på om det blir tydligare för målgruppen att istället för ”uppdraget” och ”min yrkesgrupp” skriva ut/säga vilket uppdrag och yrkesgrupp det handlar om.</a:t>
            </a:r>
          </a:p>
          <a:p>
            <a:endParaRPr lang="sv-SE" dirty="0"/>
          </a:p>
        </p:txBody>
      </p:sp>
      <p:sp>
        <p:nvSpPr>
          <p:cNvPr id="4" name="Platshållare för bildnummer 3"/>
          <p:cNvSpPr>
            <a:spLocks noGrp="1"/>
          </p:cNvSpPr>
          <p:nvPr>
            <p:ph type="sldNum" sz="quarter" idx="10"/>
          </p:nvPr>
        </p:nvSpPr>
        <p:spPr/>
        <p:txBody>
          <a:bodyPr/>
          <a:lstStyle/>
          <a:p>
            <a:fld id="{1B41599E-AD93-4E2A-A45B-CCB70B03971F}" type="slidenum">
              <a:rPr lang="sv-SE" smtClean="0"/>
              <a:t>10</a:t>
            </a:fld>
            <a:endParaRPr lang="sv-SE"/>
          </a:p>
        </p:txBody>
      </p:sp>
    </p:spTree>
    <p:extLst>
      <p:ext uri="{BB962C8B-B14F-4D97-AF65-F5344CB8AC3E}">
        <p14:creationId xmlns:p14="http://schemas.microsoft.com/office/powerpoint/2010/main" val="6608953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r>
              <a:rPr lang="sv-SE" b="1" dirty="0" smtClean="0"/>
              <a:t>Tänk på</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kern="1200" dirty="0" smtClean="0">
                <a:solidFill>
                  <a:schemeClr val="tx1"/>
                </a:solidFill>
                <a:effectLst/>
                <a:latin typeface="+mn-lt"/>
                <a:ea typeface="+mn-ea"/>
                <a:cs typeface="+mn-cs"/>
              </a:rPr>
              <a:t>Utifrån vad som faktiskt är reglerat och inte påverkbart så sorterar ni in arbetsuppgifterna efter färgerna som vi gick igenom tidigare.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smtClean="0"/>
              <a:t>Utgå ifrån </a:t>
            </a:r>
            <a:r>
              <a:rPr lang="sv-SE" dirty="0" smtClean="0">
                <a:solidFill>
                  <a:srgbClr val="FF0000"/>
                </a:solidFill>
              </a:rPr>
              <a:t>uppdraget för den aktuella yrkesgruppen:</a:t>
            </a:r>
            <a:r>
              <a:rPr lang="sv-SE" baseline="0" dirty="0" smtClean="0">
                <a:solidFill>
                  <a:srgbClr val="FF0000"/>
                </a:solidFill>
              </a:rPr>
              <a:t> Fyll i aktuell yrkesgrupp där det är rödmarkerat. </a:t>
            </a:r>
            <a:r>
              <a:rPr lang="sv-SE" sz="1200" kern="1200" baseline="0" dirty="0" smtClean="0">
                <a:solidFill>
                  <a:schemeClr val="tx1"/>
                </a:solidFill>
                <a:effectLst/>
                <a:latin typeface="+mn-lt"/>
                <a:ea typeface="+mn-ea"/>
                <a:cs typeface="+mn-cs"/>
              </a:rPr>
              <a:t>O</a:t>
            </a:r>
            <a:r>
              <a:rPr lang="sv-SE" sz="1200" kern="1200" dirty="0" smtClean="0">
                <a:solidFill>
                  <a:schemeClr val="tx1"/>
                </a:solidFill>
                <a:effectLst/>
                <a:latin typeface="+mn-lt"/>
                <a:ea typeface="+mn-ea"/>
                <a:cs typeface="+mn-cs"/>
              </a:rPr>
              <a:t>m det finns lagar/förordningar eller rutiner som reglerar vem som får göra vad så är det bra att de finns tillgängliga, t ex utskrivna.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kern="1200" dirty="0" smtClean="0">
                <a:solidFill>
                  <a:schemeClr val="tx1"/>
                </a:solidFill>
                <a:effectLst/>
                <a:latin typeface="+mn-lt"/>
                <a:ea typeface="+mn-ea"/>
                <a:cs typeface="+mn-cs"/>
              </a:rPr>
              <a:t>Förtydliga att det kan vara så att deltagarna inte är överens om vilken färg en uppgift ska ha, då kan de placera uppgiften under flera färger och gärna skriva en kommentar om det i kolumnen övrigt</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Det kan också vara så att alla inte gör samma uppgifter men ta med dem ändå.</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b="0" dirty="0" smtClean="0"/>
              <a:t>Påminn deltagarna</a:t>
            </a:r>
            <a:r>
              <a:rPr lang="sv-SE" b="0" baseline="0" dirty="0" smtClean="0"/>
              <a:t> om att tänka på alla arbetsuppgifter i verksamheten. De kan t ex utgå från en arbetsdag. Samtidigt kanske vissa arbetsuppgifter bara utförs under en vecka eller en period av året, så det kan även vara bra att utgå från en längre tidsperiod.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kern="1200" dirty="0" smtClean="0">
                <a:solidFill>
                  <a:schemeClr val="tx1"/>
                </a:solidFill>
                <a:effectLst/>
                <a:latin typeface="+mn-lt"/>
                <a:ea typeface="+mn-ea"/>
                <a:cs typeface="+mn-cs"/>
              </a:rPr>
              <a:t>Använd nästa bild för</a:t>
            </a:r>
            <a:r>
              <a:rPr lang="sv-SE" sz="1200" kern="1200" baseline="0" dirty="0" smtClean="0">
                <a:solidFill>
                  <a:schemeClr val="tx1"/>
                </a:solidFill>
                <a:effectLst/>
                <a:latin typeface="+mn-lt"/>
                <a:ea typeface="+mn-ea"/>
                <a:cs typeface="+mn-cs"/>
              </a:rPr>
              <a:t> att illustrera</a:t>
            </a:r>
            <a:r>
              <a:rPr lang="sv-SE" sz="1200" kern="1200" dirty="0" smtClean="0">
                <a:solidFill>
                  <a:schemeClr val="tx1"/>
                </a:solidFill>
                <a:effectLst/>
                <a:latin typeface="+mn-lt"/>
                <a:ea typeface="+mn-ea"/>
                <a:cs typeface="+mn-cs"/>
              </a:rPr>
              <a:t> </a:t>
            </a:r>
            <a:r>
              <a:rPr lang="sv-SE" sz="1200" kern="1200" baseline="0" dirty="0" smtClean="0">
                <a:solidFill>
                  <a:schemeClr val="tx1"/>
                </a:solidFill>
                <a:effectLst/>
                <a:latin typeface="+mn-lt"/>
                <a:ea typeface="+mn-ea"/>
                <a:cs typeface="+mn-cs"/>
              </a:rPr>
              <a:t>att arbetsuppgifter kan innehålla både gröna, röda, gula och svarta delar. Viktigt att vara noggrann med detta för att få till en så bra analys som möjligt.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200" b="1" kern="1200" baseline="0" dirty="0" smtClean="0">
                <a:solidFill>
                  <a:schemeClr val="tx1"/>
                </a:solidFill>
                <a:effectLst/>
                <a:latin typeface="+mn-lt"/>
                <a:ea typeface="+mn-ea"/>
                <a:cs typeface="+mn-cs"/>
              </a:rPr>
              <a:t>Summering</a:t>
            </a:r>
          </a:p>
          <a:p>
            <a:pPr marL="171450" lvl="0" indent="-171450">
              <a:buFont typeface="Arial" panose="020B0604020202020204" pitchFamily="34" charset="0"/>
              <a:buChar char="•"/>
            </a:pPr>
            <a:r>
              <a:rPr lang="sv-SE" sz="1200" kern="1200" dirty="0" smtClean="0">
                <a:solidFill>
                  <a:schemeClr val="tx1"/>
                </a:solidFill>
                <a:effectLst/>
                <a:latin typeface="+mn-lt"/>
                <a:ea typeface="+mn-ea"/>
                <a:cs typeface="+mn-cs"/>
              </a:rPr>
              <a:t>Ta upp en grupps resultat på storbild.</a:t>
            </a:r>
          </a:p>
          <a:p>
            <a:pPr marL="171450" lvl="0" indent="-171450">
              <a:buFont typeface="Arial" panose="020B0604020202020204" pitchFamily="34" charset="0"/>
              <a:buChar char="•"/>
            </a:pPr>
            <a:r>
              <a:rPr lang="sv-SE" sz="1200" kern="1200" dirty="0" smtClean="0">
                <a:solidFill>
                  <a:schemeClr val="tx1"/>
                </a:solidFill>
                <a:effectLst/>
                <a:latin typeface="+mn-lt"/>
                <a:ea typeface="+mn-ea"/>
                <a:cs typeface="+mn-cs"/>
              </a:rPr>
              <a:t>Börja gå igenom de gröna uppgifterna.</a:t>
            </a:r>
          </a:p>
          <a:p>
            <a:pPr marL="171450" lvl="0" indent="-171450">
              <a:buFont typeface="Arial" panose="020B0604020202020204" pitchFamily="34" charset="0"/>
              <a:buChar char="•"/>
            </a:pPr>
            <a:r>
              <a:rPr lang="sv-SE" sz="1200" kern="1200" dirty="0" smtClean="0">
                <a:solidFill>
                  <a:schemeClr val="tx1"/>
                </a:solidFill>
                <a:effectLst/>
                <a:latin typeface="+mn-lt"/>
                <a:ea typeface="+mn-ea"/>
                <a:cs typeface="+mn-cs"/>
              </a:rPr>
              <a:t>Övriga grupper tar bort dubbletter i sina</a:t>
            </a:r>
            <a:r>
              <a:rPr lang="sv-SE" sz="1200" kern="1200" baseline="0" dirty="0" smtClean="0">
                <a:solidFill>
                  <a:schemeClr val="tx1"/>
                </a:solidFill>
                <a:effectLst/>
                <a:latin typeface="+mn-lt"/>
                <a:ea typeface="+mn-ea"/>
                <a:cs typeface="+mn-cs"/>
              </a:rPr>
              <a:t> listor</a:t>
            </a:r>
            <a:r>
              <a:rPr lang="sv-SE" sz="1200" kern="1200" dirty="0" smtClean="0">
                <a:solidFill>
                  <a:schemeClr val="tx1"/>
                </a:solidFill>
                <a:effectLst/>
                <a:latin typeface="+mn-lt"/>
                <a:ea typeface="+mn-ea"/>
                <a:cs typeface="+mn-cs"/>
              </a:rPr>
              <a:t>.</a:t>
            </a:r>
          </a:p>
          <a:p>
            <a:pPr marL="171450" lvl="0" indent="-171450">
              <a:buFont typeface="Arial" panose="020B0604020202020204" pitchFamily="34" charset="0"/>
              <a:buChar char="•"/>
            </a:pPr>
            <a:r>
              <a:rPr lang="sv-SE" sz="1200" kern="1200" dirty="0" smtClean="0">
                <a:solidFill>
                  <a:schemeClr val="tx1"/>
                </a:solidFill>
                <a:effectLst/>
                <a:latin typeface="+mn-lt"/>
                <a:ea typeface="+mn-ea"/>
                <a:cs typeface="+mn-cs"/>
              </a:rPr>
              <a:t>Fortsätt med gula arbetsuppgifter,</a:t>
            </a:r>
            <a:r>
              <a:rPr lang="sv-SE" sz="1200" kern="1200" baseline="0" dirty="0" smtClean="0">
                <a:solidFill>
                  <a:schemeClr val="tx1"/>
                </a:solidFill>
                <a:effectLst/>
                <a:latin typeface="+mn-lt"/>
                <a:ea typeface="+mn-ea"/>
                <a:cs typeface="+mn-cs"/>
              </a:rPr>
              <a:t> röda arbetsuppgifter och sist svarta arbetsuppgifter.</a:t>
            </a:r>
            <a:endParaRPr lang="sv-SE"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sv-SE" sz="1200" kern="1200" dirty="0" smtClean="0">
                <a:solidFill>
                  <a:schemeClr val="tx1"/>
                </a:solidFill>
                <a:effectLst/>
                <a:latin typeface="+mn-lt"/>
                <a:ea typeface="+mn-ea"/>
                <a:cs typeface="+mn-cs"/>
              </a:rPr>
              <a:t>De som finns kvar på övriga gruppers</a:t>
            </a:r>
            <a:r>
              <a:rPr lang="sv-SE" sz="1200" kern="1200" baseline="0" dirty="0" smtClean="0">
                <a:solidFill>
                  <a:schemeClr val="tx1"/>
                </a:solidFill>
                <a:effectLst/>
                <a:latin typeface="+mn-lt"/>
                <a:ea typeface="+mn-ea"/>
                <a:cs typeface="+mn-cs"/>
              </a:rPr>
              <a:t> listor</a:t>
            </a:r>
            <a:r>
              <a:rPr lang="sv-SE" sz="1200" kern="1200" dirty="0" smtClean="0">
                <a:solidFill>
                  <a:schemeClr val="tx1"/>
                </a:solidFill>
                <a:effectLst/>
                <a:latin typeface="+mn-lt"/>
                <a:ea typeface="+mn-ea"/>
                <a:cs typeface="+mn-cs"/>
              </a:rPr>
              <a:t> efter dubbletterna tagits bort förs över om tid finns annars mailas till chef. Målet är att ha en enda</a:t>
            </a:r>
            <a:r>
              <a:rPr lang="sv-SE" sz="1200" kern="1200" baseline="0" dirty="0" smtClean="0">
                <a:solidFill>
                  <a:schemeClr val="tx1"/>
                </a:solidFill>
                <a:effectLst/>
                <a:latin typeface="+mn-lt"/>
                <a:ea typeface="+mn-ea"/>
                <a:cs typeface="+mn-cs"/>
              </a:rPr>
              <a:t> lista, att använda i workshop 2.</a:t>
            </a:r>
            <a:endParaRPr lang="sv-SE"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endParaRPr lang="sv-SE" sz="1200" kern="1200" dirty="0" smtClean="0">
              <a:solidFill>
                <a:schemeClr val="tx1"/>
              </a:solidFill>
              <a:effectLst/>
              <a:latin typeface="+mn-lt"/>
              <a:ea typeface="+mn-ea"/>
              <a:cs typeface="+mn-cs"/>
            </a:endParaRPr>
          </a:p>
          <a:p>
            <a:endParaRPr lang="sv-SE" dirty="0" smtClean="0"/>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1B41599E-AD93-4E2A-A45B-CCB70B03971F}" type="slidenum">
              <a:rPr lang="sv-SE" smtClean="0"/>
              <a:t>11</a:t>
            </a:fld>
            <a:endParaRPr lang="sv-SE"/>
          </a:p>
        </p:txBody>
      </p:sp>
    </p:spTree>
    <p:extLst>
      <p:ext uri="{BB962C8B-B14F-4D97-AF65-F5344CB8AC3E}">
        <p14:creationId xmlns:p14="http://schemas.microsoft.com/office/powerpoint/2010/main" val="12375644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r>
              <a:rPr lang="sv-SE" dirty="0" smtClean="0"/>
              <a:t>Denna</a:t>
            </a:r>
            <a:r>
              <a:rPr lang="sv-SE" baseline="0" dirty="0" smtClean="0"/>
              <a:t> bild är till för att illustrera hur färgsorteringen kan se ut, en fortsättning på exemplet med ”möte”. </a:t>
            </a:r>
          </a:p>
          <a:p>
            <a:pPr marL="171450" indent="-171450">
              <a:buFont typeface="Arial" panose="020B0604020202020204" pitchFamily="34" charset="0"/>
              <a:buChar char="•"/>
            </a:pPr>
            <a:r>
              <a:rPr lang="sv-SE" baseline="0" dirty="0" smtClean="0"/>
              <a:t>Om du justerade exemplet med möte är det bra om även detta exempel följer samma idé.</a:t>
            </a:r>
            <a:endParaRPr lang="sv-SE" dirty="0"/>
          </a:p>
        </p:txBody>
      </p:sp>
      <p:sp>
        <p:nvSpPr>
          <p:cNvPr id="4" name="Platshållare för bildnummer 3"/>
          <p:cNvSpPr>
            <a:spLocks noGrp="1"/>
          </p:cNvSpPr>
          <p:nvPr>
            <p:ph type="sldNum" sz="quarter" idx="10"/>
          </p:nvPr>
        </p:nvSpPr>
        <p:spPr/>
        <p:txBody>
          <a:bodyPr/>
          <a:lstStyle/>
          <a:p>
            <a:fld id="{1B41599E-AD93-4E2A-A45B-CCB70B03971F}" type="slidenum">
              <a:rPr lang="sv-SE" smtClean="0"/>
              <a:t>12</a:t>
            </a:fld>
            <a:endParaRPr lang="sv-SE"/>
          </a:p>
        </p:txBody>
      </p:sp>
    </p:spTree>
    <p:extLst>
      <p:ext uri="{BB962C8B-B14F-4D97-AF65-F5344CB8AC3E}">
        <p14:creationId xmlns:p14="http://schemas.microsoft.com/office/powerpoint/2010/main" val="24510373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r>
              <a:rPr lang="sv-SE" b="0" dirty="0" smtClean="0"/>
              <a:t>Se</a:t>
            </a:r>
            <a:r>
              <a:rPr lang="sv-SE" b="0" baseline="0" dirty="0" smtClean="0"/>
              <a:t> exempel på frågor vid utvärdering nedan. Frågor som är mer relaterade till målet med workshopen och hur ni vill gå vidare utifrån resultatet kan också formuleras.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b="0" dirty="0" smtClean="0"/>
              <a:t>Be deltagarna fylla i utvärdering och samla</a:t>
            </a:r>
            <a:r>
              <a:rPr lang="sv-SE" b="0" baseline="0" dirty="0" smtClean="0"/>
              <a:t> in lapparna.</a:t>
            </a:r>
            <a:endParaRPr lang="sv-SE" b="0" dirty="0" smtClean="0"/>
          </a:p>
          <a:p>
            <a:pPr marL="0" indent="0">
              <a:buFont typeface="Arial" panose="020B0604020202020204" pitchFamily="34" charset="0"/>
              <a:buNone/>
            </a:pPr>
            <a:endParaRPr lang="sv-SE" b="1"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baseline="0" dirty="0" smtClean="0"/>
              <a:t>Alternativ 1</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baseline="0" dirty="0" smtClean="0"/>
              <a:t>Vad tyckte du var bra?</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baseline="0" dirty="0" smtClean="0"/>
              <a:t>Vad tyckte du var mindre bra?</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baseline="0" dirty="0" smtClean="0"/>
              <a:t>Ditt  slutbetyg av  workshopen?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baseline="0" dirty="0" smtClean="0"/>
              <a:t>Mycket bra</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baseline="0" dirty="0" smtClean="0"/>
              <a:t>Bra</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baseline="0" dirty="0" smtClean="0"/>
              <a:t>Varken eller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baseline="0" dirty="0" smtClean="0"/>
              <a:t>mycket dåligt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baseline="0" dirty="0" smtClean="0"/>
              <a:t>Alternativ 2. </a:t>
            </a:r>
          </a:p>
          <a:p>
            <a:pPr marL="0" indent="0">
              <a:buNone/>
            </a:pPr>
            <a:r>
              <a:rPr lang="sv-SE" b="0" dirty="0" smtClean="0"/>
              <a:t>Fråga 1: Hur stor är tilltron till att arbetet ska leda till en positiv utveckling för ert uppdrag? </a:t>
            </a:r>
            <a:r>
              <a:rPr lang="sv-SE" b="0" i="1" dirty="0" smtClean="0"/>
              <a:t>Skala 1-5 där 1=</a:t>
            </a:r>
            <a:r>
              <a:rPr lang="sv-SE" b="0" i="1" dirty="0" smtClean="0">
                <a:sym typeface="Wingdings" panose="05000000000000000000" pitchFamily="2" charset="2"/>
              </a:rPr>
              <a:t> och</a:t>
            </a:r>
            <a:r>
              <a:rPr lang="sv-SE" b="0" i="1" dirty="0" smtClean="0"/>
              <a:t> 5=</a:t>
            </a:r>
            <a:r>
              <a:rPr lang="sv-SE" b="0" i="1" dirty="0" smtClean="0">
                <a:sym typeface="Wingdings" panose="05000000000000000000" pitchFamily="2" charset="2"/>
              </a:rPr>
              <a:t></a:t>
            </a:r>
          </a:p>
          <a:p>
            <a:pPr marL="0" indent="0">
              <a:buNone/>
            </a:pPr>
            <a:r>
              <a:rPr lang="sv-SE" b="0" dirty="0" smtClean="0"/>
              <a:t>Fråga 2 </a:t>
            </a:r>
            <a:r>
              <a:rPr lang="sv-SE" dirty="0" smtClean="0"/>
              <a:t>Hur väl investerad tid har detta varit? </a:t>
            </a:r>
            <a:r>
              <a:rPr lang="sv-SE" i="1" dirty="0" smtClean="0"/>
              <a:t>Skala 1-5 där 1=</a:t>
            </a:r>
            <a:r>
              <a:rPr lang="sv-SE" i="1" dirty="0" smtClean="0">
                <a:sym typeface="Wingdings" panose="05000000000000000000" pitchFamily="2" charset="2"/>
              </a:rPr>
              <a:t> och</a:t>
            </a:r>
            <a:r>
              <a:rPr lang="sv-SE" i="1" dirty="0" smtClean="0"/>
              <a:t> 5=</a:t>
            </a:r>
            <a:r>
              <a:rPr lang="sv-SE" i="1" dirty="0" smtClean="0">
                <a:sym typeface="Wingdings" panose="05000000000000000000" pitchFamily="2" charset="2"/>
              </a:rPr>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dirty="0" smtClean="0"/>
          </a:p>
          <a:p>
            <a:pPr marL="0" indent="0">
              <a:buFont typeface="Arial" panose="020B0604020202020204" pitchFamily="34" charset="0"/>
              <a:buNone/>
            </a:pPr>
            <a:endParaRPr lang="sv-SE" b="1" dirty="0" smtClean="0"/>
          </a:p>
          <a:p>
            <a:pPr marL="0" indent="0">
              <a:buFont typeface="Arial" panose="020B0604020202020204" pitchFamily="34" charset="0"/>
              <a:buNone/>
            </a:pPr>
            <a:endParaRPr lang="sv-SE" dirty="0" smtClean="0"/>
          </a:p>
        </p:txBody>
      </p:sp>
      <p:sp>
        <p:nvSpPr>
          <p:cNvPr id="4" name="Platshållare för bildnummer 3"/>
          <p:cNvSpPr>
            <a:spLocks noGrp="1"/>
          </p:cNvSpPr>
          <p:nvPr>
            <p:ph type="sldNum" sz="quarter" idx="10"/>
          </p:nvPr>
        </p:nvSpPr>
        <p:spPr/>
        <p:txBody>
          <a:bodyPr/>
          <a:lstStyle/>
          <a:p>
            <a:fld id="{1B41599E-AD93-4E2A-A45B-CCB70B03971F}" type="slidenum">
              <a:rPr lang="sv-SE" smtClean="0"/>
              <a:t>13</a:t>
            </a:fld>
            <a:endParaRPr lang="sv-SE"/>
          </a:p>
        </p:txBody>
      </p:sp>
    </p:spTree>
    <p:extLst>
      <p:ext uri="{BB962C8B-B14F-4D97-AF65-F5344CB8AC3E}">
        <p14:creationId xmlns:p14="http://schemas.microsoft.com/office/powerpoint/2010/main" val="3109149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kern="1200" dirty="0" smtClean="0">
                <a:solidFill>
                  <a:schemeClr val="tx1"/>
                </a:solidFill>
                <a:effectLst/>
                <a:latin typeface="+mn-lt"/>
                <a:ea typeface="+mn-ea"/>
                <a:cs typeface="+mn-cs"/>
              </a:rPr>
              <a:t>Förberedelser av processledare/ledning innan workshoptillfälle 2</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kern="1200" dirty="0" smtClean="0">
                <a:solidFill>
                  <a:schemeClr val="tx1"/>
                </a:solidFill>
                <a:effectLst/>
                <a:latin typeface="+mn-lt"/>
                <a:ea typeface="+mn-ea"/>
                <a:cs typeface="+mn-cs"/>
              </a:rPr>
              <a:t>Gå igenom resultatet från workshop 1, uppgift</a:t>
            </a:r>
            <a:r>
              <a:rPr lang="sv-SE" sz="1200" kern="1200" baseline="0" dirty="0" smtClean="0">
                <a:solidFill>
                  <a:schemeClr val="tx1"/>
                </a:solidFill>
                <a:effectLst/>
                <a:latin typeface="+mn-lt"/>
                <a:ea typeface="+mn-ea"/>
                <a:cs typeface="+mn-cs"/>
              </a:rPr>
              <a:t> 2. Rensa listan på dubbletter om det inte har hunnits med. V</a:t>
            </a:r>
            <a:r>
              <a:rPr lang="sv-SE" sz="1200" kern="1200" dirty="0" smtClean="0">
                <a:solidFill>
                  <a:schemeClr val="tx1"/>
                </a:solidFill>
                <a:effectLst/>
                <a:latin typeface="+mn-lt"/>
                <a:ea typeface="+mn-ea"/>
                <a:cs typeface="+mn-cs"/>
              </a:rPr>
              <a:t>älj ut ett antal arbetsuppgifter som du vill att grupperna tittar vidare på (välj</a:t>
            </a:r>
            <a:r>
              <a:rPr lang="sv-SE" sz="1200" kern="1200" baseline="0" dirty="0" smtClean="0">
                <a:solidFill>
                  <a:schemeClr val="tx1"/>
                </a:solidFill>
                <a:effectLst/>
                <a:latin typeface="+mn-lt"/>
                <a:ea typeface="+mn-ea"/>
                <a:cs typeface="+mn-cs"/>
              </a:rPr>
              <a:t> utifrån kategorierna Effektivisera, Annan kompetens och Sluta göra, enligt bild 17-19</a:t>
            </a:r>
            <a:r>
              <a:rPr lang="sv-SE" sz="1200" kern="1200" dirty="0" smtClean="0">
                <a:solidFill>
                  <a:schemeClr val="tx1"/>
                </a:solidFill>
                <a:effectLst/>
                <a:latin typeface="+mn-lt"/>
                <a:ea typeface="+mn-ea"/>
                <a:cs typeface="+mn-cs"/>
              </a:rPr>
              <a:t>. Dessa kommer att delas ut bland grupperna under workshopen. </a:t>
            </a:r>
            <a:r>
              <a:rPr lang="sv-SE" sz="1200" kern="1200" dirty="0" smtClean="0">
                <a:solidFill>
                  <a:schemeClr val="tx1"/>
                </a:solidFill>
                <a:effectLst/>
                <a:latin typeface="+mn-lt"/>
                <a:ea typeface="+mn-ea"/>
                <a:cs typeface="+mn-cs"/>
              </a:rPr>
              <a:t>Ett förslag</a:t>
            </a:r>
            <a:r>
              <a:rPr lang="sv-SE" sz="1200" kern="1200" baseline="0" dirty="0" smtClean="0">
                <a:solidFill>
                  <a:schemeClr val="tx1"/>
                </a:solidFill>
                <a:effectLst/>
                <a:latin typeface="+mn-lt"/>
                <a:ea typeface="+mn-ea"/>
                <a:cs typeface="+mn-cs"/>
              </a:rPr>
              <a:t> på upplägg är att n</a:t>
            </a:r>
            <a:r>
              <a:rPr lang="sv-SE" sz="1200" kern="1200" dirty="0" smtClean="0">
                <a:solidFill>
                  <a:schemeClr val="tx1"/>
                </a:solidFill>
                <a:effectLst/>
                <a:latin typeface="+mn-lt"/>
                <a:ea typeface="+mn-ea"/>
                <a:cs typeface="+mn-cs"/>
              </a:rPr>
              <a:t>ågon </a:t>
            </a:r>
            <a:r>
              <a:rPr lang="sv-SE" sz="1200" kern="1200" dirty="0" smtClean="0">
                <a:solidFill>
                  <a:schemeClr val="tx1"/>
                </a:solidFill>
                <a:effectLst/>
                <a:latin typeface="+mn-lt"/>
                <a:ea typeface="+mn-ea"/>
                <a:cs typeface="+mn-cs"/>
              </a:rPr>
              <a:t>grupp fördjupar sig kring vissa arbetsuppgifter och en annan grupp fördjupar sig i några </a:t>
            </a:r>
            <a:r>
              <a:rPr lang="sv-SE" sz="1200" kern="1200" dirty="0" smtClean="0">
                <a:solidFill>
                  <a:schemeClr val="tx1"/>
                </a:solidFill>
                <a:effectLst/>
                <a:latin typeface="+mn-lt"/>
                <a:ea typeface="+mn-ea"/>
                <a:cs typeface="+mn-cs"/>
              </a:rPr>
              <a:t>andra men självklart kan också hela gruppen arbeta</a:t>
            </a:r>
            <a:r>
              <a:rPr lang="sv-SE" sz="1200" kern="1200" baseline="0" dirty="0" smtClean="0">
                <a:solidFill>
                  <a:schemeClr val="tx1"/>
                </a:solidFill>
                <a:effectLst/>
                <a:latin typeface="+mn-lt"/>
                <a:ea typeface="+mn-ea"/>
                <a:cs typeface="+mn-cs"/>
              </a:rPr>
              <a:t> med varje del</a:t>
            </a:r>
            <a:r>
              <a:rPr lang="sv-SE" sz="1200" kern="1200" dirty="0" smtClean="0">
                <a:solidFill>
                  <a:schemeClr val="tx1"/>
                </a:solidFill>
                <a:effectLst/>
                <a:latin typeface="+mn-lt"/>
                <a:ea typeface="+mn-ea"/>
                <a:cs typeface="+mn-cs"/>
              </a:rPr>
              <a:t>.</a:t>
            </a:r>
            <a:r>
              <a:rPr lang="sv-SE" sz="1200" kern="1200" baseline="0" dirty="0" smtClean="0">
                <a:solidFill>
                  <a:schemeClr val="tx1"/>
                </a:solidFill>
                <a:effectLst/>
                <a:latin typeface="+mn-lt"/>
                <a:ea typeface="+mn-ea"/>
                <a:cs typeface="+mn-cs"/>
              </a:rPr>
              <a:t> </a:t>
            </a:r>
            <a:r>
              <a:rPr lang="sv-SE" sz="1200" kern="1200" baseline="0" dirty="0" smtClean="0">
                <a:solidFill>
                  <a:schemeClr val="tx1"/>
                </a:solidFill>
                <a:effectLst/>
                <a:latin typeface="+mn-lt"/>
                <a:ea typeface="+mn-ea"/>
                <a:cs typeface="+mn-cs"/>
              </a:rPr>
              <a:t>I detta förberedande arbete är det särskilt viktigt att ansvarig chef är involverad i besluten.</a:t>
            </a:r>
            <a:endParaRPr lang="sv-SE" sz="1200" b="1"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kern="1200" dirty="0" smtClean="0">
                <a:solidFill>
                  <a:schemeClr val="tx1"/>
                </a:solidFill>
                <a:effectLst/>
                <a:latin typeface="+mn-lt"/>
                <a:ea typeface="+mn-ea"/>
                <a:cs typeface="+mn-cs"/>
              </a:rPr>
              <a:t>Finns det arbetsuppgifter som hamnat under flera färger för att deltagarna uppfattar den olika? Kanske är det intressant att lyfta med deltagarna? </a:t>
            </a:r>
          </a:p>
          <a:p>
            <a:pPr marL="171450" indent="-171450">
              <a:buFont typeface="Arial" panose="020B0604020202020204" pitchFamily="34" charset="0"/>
              <a:buChar char="•"/>
            </a:pPr>
            <a:r>
              <a:rPr lang="sv-SE" sz="1200" kern="1200" baseline="0" dirty="0" smtClean="0">
                <a:solidFill>
                  <a:schemeClr val="tx1"/>
                </a:solidFill>
                <a:effectLst/>
                <a:latin typeface="+mn-lt"/>
                <a:ea typeface="+mn-ea"/>
                <a:cs typeface="+mn-cs"/>
              </a:rPr>
              <a:t>Planera grupper och utse dokumenterare. Det finns tre sorters grupper, men är det många deltagare kan flera grupper behöva titta på samma uppgift.</a:t>
            </a:r>
          </a:p>
          <a:p>
            <a:pPr marL="171450" indent="-171450">
              <a:buFont typeface="Arial" panose="020B0604020202020204" pitchFamily="34" charset="0"/>
              <a:buChar char="•"/>
            </a:pPr>
            <a:r>
              <a:rPr lang="sv-SE" sz="1200" kern="1200" dirty="0" smtClean="0">
                <a:solidFill>
                  <a:schemeClr val="tx1"/>
                </a:solidFill>
                <a:effectLst/>
                <a:latin typeface="+mn-lt"/>
                <a:ea typeface="+mn-ea"/>
                <a:cs typeface="+mn-cs"/>
              </a:rPr>
              <a:t>Se till att listan över utvalda arbetsuppgifter är tillgänglig för varje grupp vid workshopstillfället, till exempel genom att skriva ut exemplar av den. Det kan också vara aktuellt</a:t>
            </a:r>
            <a:r>
              <a:rPr lang="sv-SE" sz="1200" kern="1200" baseline="0" dirty="0" smtClean="0">
                <a:solidFill>
                  <a:schemeClr val="tx1"/>
                </a:solidFill>
                <a:effectLst/>
                <a:latin typeface="+mn-lt"/>
                <a:ea typeface="+mn-ea"/>
                <a:cs typeface="+mn-cs"/>
              </a:rPr>
              <a:t> att ge listan på förhand till deltagarna så att de kan förbereda sig.</a:t>
            </a:r>
          </a:p>
          <a:p>
            <a:pPr marL="171450" indent="-171450">
              <a:buFont typeface="Arial" panose="020B0604020202020204" pitchFamily="34" charset="0"/>
              <a:buChar char="•"/>
            </a:pPr>
            <a:r>
              <a:rPr lang="sv-SE" sz="1200" kern="1200" baseline="0" dirty="0" smtClean="0">
                <a:solidFill>
                  <a:schemeClr val="tx1"/>
                </a:solidFill>
                <a:effectLst/>
                <a:latin typeface="+mn-lt"/>
                <a:ea typeface="+mn-ea"/>
                <a:cs typeface="+mn-cs"/>
              </a:rPr>
              <a:t>Förbered för dokumentation, till exempel genom att använda ”Mall 2 Förslag på nya arbetssätt” eller utforma eget sätt att dokumentera uppgiften</a:t>
            </a:r>
            <a:r>
              <a:rPr lang="sv-SE" sz="1200" kern="1200" baseline="0" dirty="0" smtClean="0">
                <a:solidFill>
                  <a:schemeClr val="tx1"/>
                </a:solidFill>
                <a:effectLst/>
                <a:latin typeface="+mn-lt"/>
                <a:ea typeface="+mn-ea"/>
                <a:cs typeface="+mn-cs"/>
              </a:rPr>
              <a:t>. </a:t>
            </a:r>
            <a:endParaRPr lang="sv-SE" sz="1200"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r>
              <a:rPr lang="sv-SE" dirty="0" smtClean="0"/>
              <a:t>På den här introducerande bilden/bilderna kan du själv lägga till och berätta om det du tycker att deltagarna behöver veta inför dagens workshop, t</a:t>
            </a:r>
            <a:r>
              <a:rPr lang="sv-SE" baseline="0" dirty="0" smtClean="0"/>
              <a:t> ex bild med</a:t>
            </a:r>
            <a:r>
              <a:rPr lang="sv-SE" dirty="0" smtClean="0"/>
              <a:t> dagens tid- och hållpunkter, när det ska vara rast osv.</a:t>
            </a:r>
            <a:r>
              <a:rPr lang="sv-SE" sz="1200" kern="1200" dirty="0" smtClean="0">
                <a:solidFill>
                  <a:schemeClr val="tx1"/>
                </a:solidFill>
                <a:effectLst/>
                <a:latin typeface="+mn-lt"/>
                <a:ea typeface="+mn-ea"/>
                <a:cs typeface="+mn-cs"/>
              </a:rPr>
              <a:t> Ett förslag är att återigen</a:t>
            </a:r>
            <a:r>
              <a:rPr lang="sv-SE" sz="1200" kern="1200" baseline="0" dirty="0" smtClean="0">
                <a:solidFill>
                  <a:schemeClr val="tx1"/>
                </a:solidFill>
                <a:effectLst/>
                <a:latin typeface="+mn-lt"/>
                <a:ea typeface="+mn-ea"/>
                <a:cs typeface="+mn-cs"/>
              </a:rPr>
              <a:t> visa bilden från ”Plan för arbetet” och visa var ni är i processen.</a:t>
            </a:r>
            <a:endParaRPr lang="sv-SE"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sv-SE" sz="1200" kern="1200" baseline="0" dirty="0" smtClean="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1B41599E-AD93-4E2A-A45B-CCB70B03971F}" type="slidenum">
              <a:rPr lang="sv-SE" smtClean="0"/>
              <a:t>14</a:t>
            </a:fld>
            <a:endParaRPr lang="sv-SE"/>
          </a:p>
        </p:txBody>
      </p:sp>
    </p:spTree>
    <p:extLst>
      <p:ext uri="{BB962C8B-B14F-4D97-AF65-F5344CB8AC3E}">
        <p14:creationId xmlns:p14="http://schemas.microsoft.com/office/powerpoint/2010/main" val="3959889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0" i="0" kern="1200" dirty="0" smtClean="0">
                <a:solidFill>
                  <a:schemeClr val="tx1"/>
                </a:solidFill>
                <a:effectLst/>
                <a:latin typeface="+mn-lt"/>
                <a:ea typeface="+mn-ea"/>
                <a:cs typeface="+mn-cs"/>
              </a:rPr>
              <a:t>Idag skall vi ta</a:t>
            </a:r>
            <a:r>
              <a:rPr lang="sv-SE" sz="1200" b="0" i="0" kern="1200" baseline="0" dirty="0" smtClean="0">
                <a:solidFill>
                  <a:schemeClr val="tx1"/>
                </a:solidFill>
                <a:effectLst/>
                <a:latin typeface="+mn-lt"/>
                <a:ea typeface="+mn-ea"/>
                <a:cs typeface="+mn-cs"/>
              </a:rPr>
              <a:t> en ny titt på</a:t>
            </a:r>
            <a:r>
              <a:rPr lang="sv-SE" sz="1200" b="0" i="0" kern="1200" dirty="0" smtClean="0">
                <a:solidFill>
                  <a:schemeClr val="tx1"/>
                </a:solidFill>
                <a:effectLst/>
                <a:latin typeface="+mn-lt"/>
                <a:ea typeface="+mn-ea"/>
                <a:cs typeface="+mn-cs"/>
              </a:rPr>
              <a:t> den första arbetsuppgiften från</a:t>
            </a:r>
            <a:r>
              <a:rPr lang="sv-SE" sz="1200" b="0" i="0" kern="1200" baseline="0" dirty="0" smtClean="0">
                <a:solidFill>
                  <a:schemeClr val="tx1"/>
                </a:solidFill>
                <a:effectLst/>
                <a:latin typeface="+mn-lt"/>
                <a:ea typeface="+mn-ea"/>
                <a:cs typeface="+mn-cs"/>
              </a:rPr>
              <a:t> workshop 1. Målet är att blicka</a:t>
            </a:r>
            <a:r>
              <a:rPr lang="sv-SE" sz="1200" b="0" i="0" kern="1200" dirty="0" smtClean="0">
                <a:solidFill>
                  <a:schemeClr val="tx1"/>
                </a:solidFill>
                <a:effectLst/>
                <a:latin typeface="+mn-lt"/>
                <a:ea typeface="+mn-ea"/>
                <a:cs typeface="+mn-cs"/>
              </a:rPr>
              <a:t> framåt och</a:t>
            </a:r>
            <a:r>
              <a:rPr lang="sv-SE" sz="1200" b="0" i="0" kern="1200" baseline="0" dirty="0" smtClean="0">
                <a:solidFill>
                  <a:schemeClr val="tx1"/>
                </a:solidFill>
                <a:effectLst/>
                <a:latin typeface="+mn-lt"/>
                <a:ea typeface="+mn-ea"/>
                <a:cs typeface="+mn-cs"/>
              </a:rPr>
              <a:t> diskutera</a:t>
            </a:r>
            <a:r>
              <a:rPr lang="sv-SE" sz="1200" b="0" i="0" kern="1200" dirty="0" smtClean="0">
                <a:solidFill>
                  <a:schemeClr val="tx1"/>
                </a:solidFill>
                <a:effectLst/>
                <a:latin typeface="+mn-lt"/>
                <a:ea typeface="+mn-ea"/>
                <a:cs typeface="+mn-cs"/>
              </a:rPr>
              <a:t> hur er kompetens kan tas tillvara på bästa sätt</a:t>
            </a:r>
            <a:r>
              <a:rPr lang="sv-SE" sz="1200" b="0" i="0" kern="1200" baseline="0" dirty="0" smtClean="0">
                <a:solidFill>
                  <a:schemeClr val="tx1"/>
                </a:solidFill>
                <a:effectLst/>
                <a:latin typeface="+mn-lt"/>
                <a:ea typeface="+mn-ea"/>
                <a:cs typeface="+mn-cs"/>
              </a:rPr>
              <a:t>, hur vissa arbetsuppgifter skulle kunna utföras i framtiden</a:t>
            </a:r>
            <a:r>
              <a:rPr lang="sv-SE" sz="1200" b="0" i="0" kern="1200" dirty="0" smtClean="0">
                <a:solidFill>
                  <a:schemeClr val="tx1"/>
                </a:solidFill>
                <a:effectLst/>
                <a:latin typeface="+mn-lt"/>
                <a:ea typeface="+mn-ea"/>
                <a:cs typeface="+mn-cs"/>
              </a:rPr>
              <a:t>. För</a:t>
            </a:r>
            <a:r>
              <a:rPr lang="sv-SE" sz="1200" b="0" i="0" kern="1200" baseline="0" dirty="0" smtClean="0">
                <a:solidFill>
                  <a:schemeClr val="tx1"/>
                </a:solidFill>
                <a:effectLst/>
                <a:latin typeface="+mn-lt"/>
                <a:ea typeface="+mn-ea"/>
                <a:cs typeface="+mn-cs"/>
              </a:rPr>
              <a:t> att göra det tar vi även hjälp av omvärlds- respektive </a:t>
            </a:r>
            <a:r>
              <a:rPr lang="sv-SE" sz="1200" b="0" kern="1200" dirty="0" smtClean="0">
                <a:solidFill>
                  <a:schemeClr val="tx1"/>
                </a:solidFill>
                <a:effectLst/>
                <a:latin typeface="+mn-lt"/>
                <a:ea typeface="+mn-ea"/>
                <a:cs typeface="+mn-cs"/>
              </a:rPr>
              <a:t>rimlighetsperspektivet. </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mn-lt"/>
              <a:ea typeface="+mn-ea"/>
              <a:cs typeface="+mn-cs"/>
            </a:endParaRPr>
          </a:p>
          <a:p>
            <a:pPr lvl="0"/>
            <a:r>
              <a:rPr lang="sv-SE" b="1" dirty="0" smtClean="0">
                <a:effectLst/>
              </a:rPr>
              <a:t>Resultat från workshop 1</a:t>
            </a:r>
          </a:p>
          <a:p>
            <a:pPr lvl="0"/>
            <a:r>
              <a:rPr lang="sv-SE" dirty="0" smtClean="0">
                <a:effectLst/>
              </a:rPr>
              <a:t>Under workshop 1 kartlade ni de arbetsuppgifter som ni bedömer enbart er yrkesbefattning får/ska utföra med tanke på grunduppdrag, legitimationskrav, förordningar mm. Det ger att vi nu har en god bild av den renodlade formella kompetensen som ni bör ha för den s.k. gröna listan. (vid extrem hög arbetsbelastning skulle de gröna arbetsuppgifterna vara de som ni och ingen annan yrkesbefattning ska göra medan tex gula skulle kunna ”delegeras” till andra.</a:t>
            </a:r>
          </a:p>
          <a:p>
            <a:pPr lvl="0"/>
            <a:endParaRPr lang="sv-SE" dirty="0" smtClean="0">
              <a:effectLst/>
            </a:endParaRPr>
          </a:p>
          <a:p>
            <a:pPr lvl="0"/>
            <a:r>
              <a:rPr lang="sv-SE" b="1" dirty="0" smtClean="0">
                <a:effectLst/>
              </a:rPr>
              <a:t>Omvärld och rimlighet</a:t>
            </a:r>
          </a:p>
          <a:p>
            <a:pPr lvl="0"/>
            <a:r>
              <a:rPr lang="sv-SE" dirty="0" smtClean="0">
                <a:effectLst/>
              </a:rPr>
              <a:t>Att arbeta uteslutande med gröna arbetsuppgifter kanske inte i alla verksamheter är möjligt eller ens eftersträvansvärt. Vi behöver också ta hänsyn till det </a:t>
            </a:r>
            <a:r>
              <a:rPr lang="sv-SE" b="1" dirty="0" smtClean="0">
                <a:effectLst/>
              </a:rPr>
              <a:t>omvärldsperspektiv </a:t>
            </a:r>
            <a:r>
              <a:rPr lang="sv-SE" b="0" dirty="0" smtClean="0">
                <a:effectLst/>
              </a:rPr>
              <a:t>v</a:t>
            </a:r>
            <a:r>
              <a:rPr lang="sv-SE" dirty="0" smtClean="0">
                <a:effectLst/>
              </a:rPr>
              <a:t>i diskuterade under workshop 1.</a:t>
            </a:r>
            <a:r>
              <a:rPr lang="sv-SE" baseline="0" dirty="0" smtClean="0">
                <a:effectLst/>
              </a:rPr>
              <a:t> </a:t>
            </a:r>
            <a:r>
              <a:rPr lang="sv-SE" i="0" dirty="0" smtClean="0">
                <a:effectLst/>
              </a:rPr>
              <a:t>Kommer ni ihåg uppgift 1 i workshop 1 där ni fick reflektera kring vilka andra omvärldsfaktorer som påverkade ert uppdrag (förändringar, servicemottagarens förväntningar och behov, digitalisering mm)?</a:t>
            </a:r>
            <a:r>
              <a:rPr lang="sv-SE" i="0" baseline="0" dirty="0" smtClean="0">
                <a:effectLst/>
              </a:rPr>
              <a:t> </a:t>
            </a:r>
            <a:r>
              <a:rPr lang="sv-SE" sz="1200" kern="1200" dirty="0" smtClean="0">
                <a:solidFill>
                  <a:schemeClr val="tx1"/>
                </a:solidFill>
                <a:effectLst/>
                <a:latin typeface="+mn-lt"/>
                <a:ea typeface="+mn-ea"/>
                <a:cs typeface="+mn-cs"/>
              </a:rPr>
              <a:t>Vi behöver också ta </a:t>
            </a:r>
            <a:r>
              <a:rPr lang="sv-SE" sz="1200" b="0" kern="1200" dirty="0" smtClean="0">
                <a:solidFill>
                  <a:schemeClr val="tx1"/>
                </a:solidFill>
                <a:effectLst/>
                <a:latin typeface="+mn-lt"/>
                <a:ea typeface="+mn-ea"/>
                <a:cs typeface="+mn-cs"/>
              </a:rPr>
              <a:t>med </a:t>
            </a:r>
            <a:r>
              <a:rPr lang="sv-SE" sz="1200" b="1" kern="1200" dirty="0" smtClean="0">
                <a:solidFill>
                  <a:schemeClr val="tx1"/>
                </a:solidFill>
                <a:effectLst/>
                <a:latin typeface="+mn-lt"/>
                <a:ea typeface="+mn-ea"/>
                <a:cs typeface="+mn-cs"/>
              </a:rPr>
              <a:t>rimlighet</a:t>
            </a:r>
            <a:r>
              <a:rPr lang="sv-SE" sz="1200" b="0" kern="120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i beräkningen: vad är rimligt och realistiskt utifrån omfattning av olika arbetsuppgifter, tillgängliga resurser, energi, engagemang och sunt förnuft för </a:t>
            </a:r>
            <a:r>
              <a:rPr lang="sv-SE" sz="1200" u="none" kern="1200" dirty="0" smtClean="0">
                <a:solidFill>
                  <a:schemeClr val="tx1"/>
                </a:solidFill>
                <a:effectLst/>
                <a:latin typeface="+mn-lt"/>
                <a:ea typeface="+mn-ea"/>
                <a:cs typeface="+mn-cs"/>
              </a:rPr>
              <a:t>fortsatt arbetsglädje</a:t>
            </a:r>
            <a:r>
              <a:rPr lang="sv-SE" sz="1200" kern="1200" dirty="0" smtClean="0">
                <a:solidFill>
                  <a:schemeClr val="tx1"/>
                </a:solidFill>
                <a:effectLst/>
                <a:latin typeface="+mn-lt"/>
                <a:ea typeface="+mn-ea"/>
                <a:cs typeface="+mn-cs"/>
              </a:rPr>
              <a:t>. Handlar mycket om er arbetsmiljö (koppla tillbaka till den eventuella arbetsglädjeuppgiften från inledningen i workshop 1).</a:t>
            </a:r>
          </a:p>
          <a:p>
            <a:endParaRPr lang="sv-SE" sz="1200" i="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Hur kan vi ändra våra arbetssätt - intro till uppgiften</a:t>
            </a:r>
          </a:p>
          <a:p>
            <a:r>
              <a:rPr lang="sv-SE" sz="1200" kern="1200" dirty="0" smtClean="0">
                <a:solidFill>
                  <a:schemeClr val="tx1"/>
                </a:solidFill>
                <a:effectLst/>
                <a:latin typeface="+mn-lt"/>
                <a:ea typeface="+mn-ea"/>
                <a:cs typeface="+mn-cs"/>
              </a:rPr>
              <a:t>Idag ska vi utgå från den sortering av arbetsuppgifter som vi gjorde i workshop 1</a:t>
            </a:r>
            <a:r>
              <a:rPr lang="sv-SE" sz="1200" kern="1200" baseline="0" dirty="0" smtClean="0">
                <a:solidFill>
                  <a:schemeClr val="tx1"/>
                </a:solidFill>
                <a:effectLst/>
                <a:latin typeface="+mn-lt"/>
                <a:ea typeface="+mn-ea"/>
                <a:cs typeface="+mn-cs"/>
              </a:rPr>
              <a:t>.</a:t>
            </a:r>
            <a:r>
              <a:rPr lang="sv-SE" sz="1200" kern="1200" dirty="0" smtClean="0">
                <a:solidFill>
                  <a:schemeClr val="tx1"/>
                </a:solidFill>
                <a:effectLst/>
                <a:latin typeface="+mn-lt"/>
                <a:ea typeface="+mn-ea"/>
                <a:cs typeface="+mn-cs"/>
              </a:rPr>
              <a:t> Den här uppgiften går ut på att ta fram underlag som chefer/chefen och/eller ledningsgruppen kan jobba vidare med.  </a:t>
            </a:r>
          </a:p>
        </p:txBody>
      </p:sp>
      <p:sp>
        <p:nvSpPr>
          <p:cNvPr id="4" name="Platshållare för bildnummer 3"/>
          <p:cNvSpPr>
            <a:spLocks noGrp="1"/>
          </p:cNvSpPr>
          <p:nvPr>
            <p:ph type="sldNum" sz="quarter" idx="10"/>
          </p:nvPr>
        </p:nvSpPr>
        <p:spPr/>
        <p:txBody>
          <a:bodyPr/>
          <a:lstStyle/>
          <a:p>
            <a:fld id="{1B41599E-AD93-4E2A-A45B-CCB70B03971F}" type="slidenum">
              <a:rPr lang="sv-SE" smtClean="0"/>
              <a:t>15</a:t>
            </a:fld>
            <a:endParaRPr lang="sv-SE"/>
          </a:p>
        </p:txBody>
      </p:sp>
    </p:spTree>
    <p:extLst>
      <p:ext uri="{BB962C8B-B14F-4D97-AF65-F5344CB8AC3E}">
        <p14:creationId xmlns:p14="http://schemas.microsoft.com/office/powerpoint/2010/main" val="8489129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r>
              <a:rPr lang="sv-SE" sz="1200" kern="1200" dirty="0" smtClean="0">
                <a:solidFill>
                  <a:schemeClr val="tx1"/>
                </a:solidFill>
                <a:effectLst/>
                <a:latin typeface="+mn-lt"/>
                <a:ea typeface="+mn-ea"/>
                <a:cs typeface="+mn-cs"/>
              </a:rPr>
              <a:t>Vi ska titta på arbetsuppgifterna under respektive färg och fundera vidare på: </a:t>
            </a:r>
          </a:p>
          <a:p>
            <a:pPr marL="171450" lvl="0" indent="-171450">
              <a:buFont typeface="Arial" panose="020B0604020202020204" pitchFamily="34" charset="0"/>
              <a:buChar char="•"/>
            </a:pPr>
            <a:r>
              <a:rPr lang="sv-SE" sz="1200" kern="1200" dirty="0" smtClean="0">
                <a:solidFill>
                  <a:schemeClr val="tx1"/>
                </a:solidFill>
                <a:effectLst/>
                <a:latin typeface="+mn-lt"/>
                <a:ea typeface="+mn-ea"/>
                <a:cs typeface="+mn-cs"/>
              </a:rPr>
              <a:t>Hur kan vi effektivisera arbetsuppgifter vi ska göra?</a:t>
            </a:r>
          </a:p>
          <a:p>
            <a:pPr marL="171450" lvl="0" indent="-171450">
              <a:buFont typeface="Arial" panose="020B0604020202020204" pitchFamily="34" charset="0"/>
              <a:buChar char="•"/>
            </a:pPr>
            <a:r>
              <a:rPr lang="sv-SE" sz="1200" kern="1200" dirty="0" smtClean="0">
                <a:solidFill>
                  <a:schemeClr val="tx1"/>
                </a:solidFill>
                <a:effectLst/>
                <a:latin typeface="+mn-lt"/>
                <a:ea typeface="+mn-ea"/>
                <a:cs typeface="+mn-cs"/>
              </a:rPr>
              <a:t>Vilka arbetsuppgifter skulle annan kompetens kunna utföra? </a:t>
            </a:r>
          </a:p>
          <a:p>
            <a:pPr marL="171450" lvl="0" indent="-171450">
              <a:buFont typeface="Arial" panose="020B0604020202020204" pitchFamily="34" charset="0"/>
              <a:buChar char="•"/>
            </a:pPr>
            <a:r>
              <a:rPr lang="sv-SE" sz="1200" kern="1200" dirty="0" smtClean="0">
                <a:solidFill>
                  <a:schemeClr val="tx1"/>
                </a:solidFill>
                <a:effectLst/>
                <a:latin typeface="+mn-lt"/>
                <a:ea typeface="+mn-ea"/>
                <a:cs typeface="+mn-cs"/>
              </a:rPr>
              <a:t>Hur kan vi få bort arbetsuppgifter som inte gynnar arbetet</a:t>
            </a:r>
            <a:r>
              <a:rPr lang="sv-SE" sz="1200" kern="1200" baseline="0" dirty="0" smtClean="0">
                <a:solidFill>
                  <a:schemeClr val="tx1"/>
                </a:solidFill>
                <a:effectLst/>
                <a:latin typeface="+mn-lt"/>
                <a:ea typeface="+mn-ea"/>
                <a:cs typeface="+mn-cs"/>
              </a:rPr>
              <a:t> och</a:t>
            </a:r>
            <a:r>
              <a:rPr lang="sv-SE" sz="1200" kern="1200" dirty="0" smtClean="0">
                <a:solidFill>
                  <a:schemeClr val="tx1"/>
                </a:solidFill>
                <a:effectLst/>
                <a:latin typeface="+mn-lt"/>
                <a:ea typeface="+mn-ea"/>
                <a:cs typeface="+mn-cs"/>
              </a:rPr>
              <a:t> därför ska sluta göras?</a:t>
            </a:r>
            <a:r>
              <a:rPr lang="sv-SE" dirty="0" smtClean="0">
                <a:effectLst/>
              </a:rPr>
              <a:t> </a:t>
            </a:r>
          </a:p>
          <a:p>
            <a:pPr marL="171450" lvl="0" indent="-171450">
              <a:buFont typeface="Arial" panose="020B0604020202020204" pitchFamily="34" charset="0"/>
              <a:buChar char="•"/>
            </a:pPr>
            <a:r>
              <a:rPr lang="sv-SE" sz="1200" i="0" kern="1200" dirty="0" smtClean="0">
                <a:solidFill>
                  <a:schemeClr val="tx1"/>
                </a:solidFill>
                <a:effectLst/>
                <a:latin typeface="+mn-lt"/>
                <a:ea typeface="+mn-ea"/>
                <a:cs typeface="+mn-cs"/>
              </a:rPr>
              <a:t>Vad är rimligt om vi tittar på vad blir bästa kvalitet gentemot mottagaren av våra tjänster</a:t>
            </a:r>
            <a:r>
              <a:rPr lang="sv-SE" sz="1200" i="0" kern="1200" baseline="0" dirty="0" smtClean="0">
                <a:solidFill>
                  <a:schemeClr val="tx1"/>
                </a:solidFill>
                <a:effectLst/>
                <a:latin typeface="+mn-lt"/>
                <a:ea typeface="+mn-ea"/>
                <a:cs typeface="+mn-cs"/>
              </a:rPr>
              <a:t> och v</a:t>
            </a:r>
            <a:r>
              <a:rPr lang="sv-SE" sz="1200" i="0" kern="1200" dirty="0" smtClean="0">
                <a:solidFill>
                  <a:schemeClr val="tx1"/>
                </a:solidFill>
                <a:effectLst/>
                <a:latin typeface="+mn-lt"/>
                <a:ea typeface="+mn-ea"/>
                <a:cs typeface="+mn-cs"/>
              </a:rPr>
              <a:t>erksamheten, till exempel möjlighet att fortfarande få ”återhämtande” arbetsuppgifter (arbetsmiljön). </a:t>
            </a:r>
          </a:p>
          <a:p>
            <a:endParaRPr lang="sv-SE" sz="1200" kern="1200" dirty="0" smtClean="0">
              <a:solidFill>
                <a:schemeClr val="tx1"/>
              </a:solidFill>
              <a:effectLst/>
              <a:latin typeface="+mn-lt"/>
              <a:ea typeface="+mn-ea"/>
              <a:cs typeface="+mn-cs"/>
            </a:endParaRPr>
          </a:p>
          <a:p>
            <a:pPr marL="0" indent="0">
              <a:buFont typeface="Arial" panose="020B0604020202020204" pitchFamily="34" charset="0"/>
              <a:buNone/>
            </a:pPr>
            <a:r>
              <a:rPr lang="sv-SE" sz="1200" kern="1200" dirty="0" smtClean="0">
                <a:solidFill>
                  <a:schemeClr val="tx1"/>
                </a:solidFill>
                <a:effectLst/>
                <a:latin typeface="+mn-lt"/>
                <a:ea typeface="+mn-ea"/>
                <a:cs typeface="+mn-cs"/>
              </a:rPr>
              <a:t>Ni</a:t>
            </a:r>
            <a:r>
              <a:rPr lang="sv-SE" sz="1200" kern="1200" baseline="0" dirty="0" smtClean="0">
                <a:solidFill>
                  <a:schemeClr val="tx1"/>
                </a:solidFill>
                <a:effectLst/>
                <a:latin typeface="+mn-lt"/>
                <a:ea typeface="+mn-ea"/>
                <a:cs typeface="+mn-cs"/>
              </a:rPr>
              <a:t> kommer arbeta i tre olika grupper som tittar på de här tre olika frågorna. </a:t>
            </a:r>
          </a:p>
          <a:p>
            <a:pPr marL="0" indent="0">
              <a:buFont typeface="Arial" panose="020B0604020202020204" pitchFamily="34" charset="0"/>
              <a:buNone/>
            </a:pPr>
            <a:endParaRPr lang="sv-SE" sz="1200" b="1" kern="1200" baseline="0" dirty="0" smtClean="0">
              <a:solidFill>
                <a:schemeClr val="tx1"/>
              </a:solidFill>
              <a:effectLst/>
              <a:latin typeface="+mn-lt"/>
              <a:ea typeface="+mn-ea"/>
              <a:cs typeface="+mn-cs"/>
            </a:endParaRPr>
          </a:p>
          <a:p>
            <a:pPr marL="0" indent="0">
              <a:buFont typeface="Arial" panose="020B0604020202020204" pitchFamily="34" charset="0"/>
              <a:buNone/>
            </a:pPr>
            <a:r>
              <a:rPr lang="sv-SE" sz="1200" b="1" kern="1200" baseline="0" dirty="0" smtClean="0">
                <a:solidFill>
                  <a:schemeClr val="tx1"/>
                </a:solidFill>
                <a:effectLst/>
                <a:latin typeface="+mn-lt"/>
                <a:ea typeface="+mn-ea"/>
                <a:cs typeface="+mn-cs"/>
              </a:rPr>
              <a:t>Uppgiften: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kern="1200" baseline="0" dirty="0" smtClean="0">
                <a:solidFill>
                  <a:schemeClr val="tx1"/>
                </a:solidFill>
                <a:effectLst/>
                <a:latin typeface="+mn-lt"/>
                <a:ea typeface="+mn-ea"/>
                <a:cs typeface="+mn-cs"/>
              </a:rPr>
              <a:t>Gå igenom de tre efterföljande bilderna i presentationen för att beskriva kategorierna och visa vilka frågor grupperna kommer arbeta med.</a:t>
            </a:r>
          </a:p>
          <a:p>
            <a:pPr marL="171450" indent="-171450">
              <a:buFont typeface="Arial" panose="020B0604020202020204" pitchFamily="34" charset="0"/>
              <a:buChar char="•"/>
            </a:pPr>
            <a:r>
              <a:rPr lang="sv-SE" sz="1200" kern="1200" baseline="0" dirty="0" smtClean="0">
                <a:solidFill>
                  <a:schemeClr val="tx1"/>
                </a:solidFill>
                <a:effectLst/>
                <a:latin typeface="+mn-lt"/>
                <a:ea typeface="+mn-ea"/>
                <a:cs typeface="+mn-cs"/>
              </a:rPr>
              <a:t>Dela upp deltagarna i tre grupper, alternativt att flera grupper tittar på samma uppgift, om det blir alltför många deltagare för att dela på tre.</a:t>
            </a:r>
          </a:p>
          <a:p>
            <a:pPr marL="171450" indent="-171450">
              <a:buFont typeface="Arial" panose="020B0604020202020204" pitchFamily="34" charset="0"/>
              <a:buChar char="•"/>
            </a:pPr>
            <a:r>
              <a:rPr lang="sv-SE" sz="1200" kern="1200" baseline="0" dirty="0" smtClean="0">
                <a:solidFill>
                  <a:schemeClr val="tx1"/>
                </a:solidFill>
                <a:effectLst/>
                <a:latin typeface="+mn-lt"/>
                <a:ea typeface="+mn-ea"/>
                <a:cs typeface="+mn-cs"/>
              </a:rPr>
              <a:t>Utgå från listan av utvalda arbetsuppgifter som processledaren/ledningen förberett.</a:t>
            </a:r>
            <a:endParaRPr lang="sv-SE"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kern="1200" baseline="0" dirty="0" smtClean="0">
                <a:solidFill>
                  <a:schemeClr val="tx1"/>
                </a:solidFill>
                <a:effectLst/>
                <a:latin typeface="+mn-lt"/>
                <a:ea typeface="+mn-ea"/>
                <a:cs typeface="+mn-cs"/>
              </a:rPr>
              <a:t>Låt varje grupp titta på sina respektive frågor, t ex genom att t</a:t>
            </a:r>
            <a:r>
              <a:rPr lang="sv-SE" dirty="0" smtClean="0"/>
              <a:t>a hjälp av </a:t>
            </a:r>
            <a:r>
              <a:rPr lang="sv-SE" b="1" dirty="0" smtClean="0"/>
              <a:t>mallen Y </a:t>
            </a:r>
            <a:r>
              <a:rPr lang="sv-SE" dirty="0" smtClean="0"/>
              <a:t>(”Vad kan vi effektivisera….”)</a:t>
            </a:r>
            <a:r>
              <a:rPr lang="sv-SE" sz="1200" kern="1200" baseline="0" dirty="0" smtClean="0">
                <a:solidFill>
                  <a:schemeClr val="tx1"/>
                </a:solidFill>
                <a:effectLst/>
                <a:latin typeface="+mn-lt"/>
                <a:ea typeface="+mn-ea"/>
                <a:cs typeface="+mn-cs"/>
              </a:rPr>
              <a:t> för att fylla i svaren på frågorna, alternativt skriv ut </a:t>
            </a:r>
            <a:r>
              <a:rPr lang="sv-SE" sz="1200" kern="1200" baseline="0" dirty="0" err="1" smtClean="0">
                <a:solidFill>
                  <a:schemeClr val="tx1"/>
                </a:solidFill>
                <a:effectLst/>
                <a:latin typeface="+mn-lt"/>
                <a:ea typeface="+mn-ea"/>
                <a:cs typeface="+mn-cs"/>
              </a:rPr>
              <a:t>ppt</a:t>
            </a:r>
            <a:r>
              <a:rPr lang="sv-SE" sz="1200" kern="1200" baseline="0" dirty="0" smtClean="0">
                <a:solidFill>
                  <a:schemeClr val="tx1"/>
                </a:solidFill>
                <a:effectLst/>
                <a:latin typeface="+mn-lt"/>
                <a:ea typeface="+mn-ea"/>
                <a:cs typeface="+mn-cs"/>
              </a:rPr>
              <a:t>-bilderna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dirty="0" smtClean="0">
                <a:solidFill>
                  <a:schemeClr val="tx1"/>
                </a:solidFill>
              </a:rPr>
              <a:t>Varje</a:t>
            </a:r>
            <a:r>
              <a:rPr lang="sv-SE" sz="1200" b="0" baseline="0" dirty="0" smtClean="0">
                <a:solidFill>
                  <a:schemeClr val="tx1"/>
                </a:solidFill>
              </a:rPr>
              <a:t> grupp utser en dokumenterare och </a:t>
            </a:r>
            <a:r>
              <a:rPr lang="sv-SE" sz="1200" b="0" baseline="0" dirty="0" smtClean="0">
                <a:solidFill>
                  <a:srgbClr val="00B0F0"/>
                </a:solidFill>
              </a:rPr>
              <a:t>d</a:t>
            </a:r>
            <a:r>
              <a:rPr lang="sv-SE" sz="1200" b="0" dirty="0" smtClean="0">
                <a:solidFill>
                  <a:srgbClr val="00B0F0"/>
                </a:solidFill>
              </a:rPr>
              <a:t>okumenterar i </a:t>
            </a:r>
            <a:r>
              <a:rPr lang="sv-SE" sz="1200" b="1" dirty="0" smtClean="0">
                <a:solidFill>
                  <a:srgbClr val="00B0F0"/>
                </a:solidFill>
              </a:rPr>
              <a:t>mallen ”Y”</a:t>
            </a:r>
            <a:r>
              <a:rPr lang="sv-SE" sz="1200" b="1" baseline="0" dirty="0" smtClean="0">
                <a:solidFill>
                  <a:srgbClr val="00B0F0"/>
                </a:solidFill>
              </a:rPr>
              <a:t> </a:t>
            </a:r>
            <a:r>
              <a:rPr lang="sv-SE" sz="1200" b="0" baseline="0" dirty="0" smtClean="0">
                <a:solidFill>
                  <a:srgbClr val="00B0F0"/>
                </a:solidFill>
              </a:rPr>
              <a:t>eller på det sätt som passar bäst.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kern="1200" dirty="0" smtClean="0">
                <a:solidFill>
                  <a:schemeClr val="tx1"/>
                </a:solidFill>
                <a:effectLst/>
                <a:latin typeface="+mn-lt"/>
                <a:ea typeface="+mn-ea"/>
                <a:cs typeface="+mn-cs"/>
              </a:rPr>
              <a:t>Varje grupp väljer några arbetsuppgifter som känns angelägna. </a:t>
            </a:r>
            <a:endParaRPr lang="sv-SE" sz="1200" b="0" dirty="0" smtClean="0">
              <a:solidFill>
                <a:srgbClr val="00B0F0"/>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kern="1200" baseline="0" dirty="0" smtClean="0">
                <a:solidFill>
                  <a:schemeClr val="tx1"/>
                </a:solidFill>
                <a:effectLst/>
                <a:latin typeface="+mn-lt"/>
                <a:ea typeface="+mn-ea"/>
                <a:cs typeface="+mn-cs"/>
              </a:rPr>
              <a:t>Grupperna kan komma att titta på samma arbetsuppgifter, då samma kategorier arbetsuppgifter används i olika grupper parallellt, t ex gula och röda arbetsuppgifter, vilket är i sin ordning.</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200" b="1" kern="1200" baseline="0" dirty="0" smtClean="0">
                <a:solidFill>
                  <a:schemeClr val="tx1"/>
                </a:solidFill>
                <a:effectLst/>
                <a:latin typeface="+mn-lt"/>
                <a:ea typeface="+mn-ea"/>
                <a:cs typeface="+mn-cs"/>
              </a:rPr>
              <a:t>Efter uppgiften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kern="1200" dirty="0" smtClean="0">
                <a:solidFill>
                  <a:schemeClr val="tx1"/>
                </a:solidFill>
                <a:effectLst/>
                <a:latin typeface="+mn-lt"/>
                <a:ea typeface="+mn-ea"/>
                <a:cs typeface="+mn-cs"/>
              </a:rPr>
              <a:t>Låt varje grupp presentera 1-3 arbetsuppgifter som man arbetat med. Tar cirka 30 minuter, beroende på antal deltagare.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sz="1200" kern="1200" dirty="0" smtClean="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1B41599E-AD93-4E2A-A45B-CCB70B03971F}" type="slidenum">
              <a:rPr lang="sv-SE" smtClean="0"/>
              <a:t>16</a:t>
            </a:fld>
            <a:endParaRPr lang="sv-SE"/>
          </a:p>
        </p:txBody>
      </p:sp>
    </p:spTree>
    <p:extLst>
      <p:ext uri="{BB962C8B-B14F-4D97-AF65-F5344CB8AC3E}">
        <p14:creationId xmlns:p14="http://schemas.microsoft.com/office/powerpoint/2010/main" val="31721170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1" kern="1200" dirty="0" smtClean="0">
                <a:solidFill>
                  <a:schemeClr val="tx1"/>
                </a:solidFill>
                <a:effectLst/>
                <a:latin typeface="+mn-lt"/>
                <a:ea typeface="+mn-ea"/>
                <a:cs typeface="+mn-cs"/>
              </a:rPr>
              <a:t>Arbetsuppgifter som kan effektiviseras</a:t>
            </a:r>
            <a:r>
              <a:rPr lang="sv-SE" sz="1200" kern="1200" dirty="0" smtClean="0">
                <a:solidFill>
                  <a:schemeClr val="tx1"/>
                </a:solidFill>
                <a:effectLst/>
                <a:latin typeface="+mn-lt"/>
                <a:ea typeface="+mn-ea"/>
                <a:cs typeface="+mn-cs"/>
              </a:rPr>
              <a:t/>
            </a:r>
            <a:br>
              <a:rPr lang="sv-SE" sz="1200" kern="1200" dirty="0" smtClean="0">
                <a:solidFill>
                  <a:schemeClr val="tx1"/>
                </a:solidFill>
                <a:effectLst/>
                <a:latin typeface="+mn-lt"/>
                <a:ea typeface="+mn-ea"/>
                <a:cs typeface="+mn-cs"/>
              </a:rPr>
            </a:br>
            <a:r>
              <a:rPr lang="sv-SE" sz="1200" i="0" kern="1200" dirty="0" smtClean="0">
                <a:solidFill>
                  <a:schemeClr val="tx1"/>
                </a:solidFill>
                <a:effectLst/>
                <a:latin typeface="+mn-lt"/>
                <a:ea typeface="+mn-ea"/>
                <a:cs typeface="+mn-cs"/>
              </a:rPr>
              <a:t>Kan saker i omvärlden påverka hur den är uppgiften kommer utföras framåt, finns den kvar, ska alla göra den?</a:t>
            </a:r>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D3D745-D5A9-43FB-B7C6-6D71984F1FC1}"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13322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smtClean="0">
                <a:solidFill>
                  <a:schemeClr val="tx1"/>
                </a:solidFill>
                <a:effectLst/>
                <a:latin typeface="+mn-lt"/>
                <a:ea typeface="+mn-ea"/>
                <a:cs typeface="+mn-cs"/>
              </a:rPr>
              <a:t>Arbetsuppgifter som kan utföras av annan kompetens</a:t>
            </a:r>
            <a:br>
              <a:rPr lang="sv-SE" sz="1200" b="1" kern="1200" dirty="0" smtClean="0">
                <a:solidFill>
                  <a:schemeClr val="tx1"/>
                </a:solidFill>
                <a:effectLst/>
                <a:latin typeface="+mn-lt"/>
                <a:ea typeface="+mn-ea"/>
                <a:cs typeface="+mn-cs"/>
              </a:rPr>
            </a:br>
            <a:r>
              <a:rPr lang="sv-SE" sz="1200" i="0" kern="1200" dirty="0" smtClean="0">
                <a:solidFill>
                  <a:schemeClr val="tx1"/>
                </a:solidFill>
                <a:effectLst/>
                <a:latin typeface="+mn-lt"/>
                <a:ea typeface="+mn-ea"/>
                <a:cs typeface="+mn-cs"/>
              </a:rPr>
              <a:t>Vilka arbetsuppgifter kan utföras av annan kompetens? Kan kanske annan kompetens utföra den mer kvalificerat? Finns det ”risker” med att annan kompetens utför uppgiften?</a:t>
            </a:r>
          </a:p>
        </p:txBody>
      </p:sp>
      <p:sp>
        <p:nvSpPr>
          <p:cNvPr id="4" name="Platshållare för bildnummer 3"/>
          <p:cNvSpPr>
            <a:spLocks noGrp="1"/>
          </p:cNvSpPr>
          <p:nvPr>
            <p:ph type="sldNum" sz="quarter" idx="10"/>
          </p:nvPr>
        </p:nvSpPr>
        <p:spPr/>
        <p:txBody>
          <a:bodyPr/>
          <a:lstStyle/>
          <a:p>
            <a:fld id="{1B41599E-AD93-4E2A-A45B-CCB70B03971F}" type="slidenum">
              <a:rPr lang="sv-SE" smtClean="0"/>
              <a:t>18</a:t>
            </a:fld>
            <a:endParaRPr lang="sv-SE"/>
          </a:p>
        </p:txBody>
      </p:sp>
    </p:spTree>
    <p:extLst>
      <p:ext uri="{BB962C8B-B14F-4D97-AF65-F5344CB8AC3E}">
        <p14:creationId xmlns:p14="http://schemas.microsoft.com/office/powerpoint/2010/main" val="154229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1" kern="1200" dirty="0" smtClean="0">
                <a:solidFill>
                  <a:schemeClr val="tx1"/>
                </a:solidFill>
                <a:effectLst/>
                <a:latin typeface="+mn-lt"/>
                <a:ea typeface="+mn-ea"/>
                <a:cs typeface="+mn-cs"/>
              </a:rPr>
              <a:t>Arbetsuppgifter ska borde sluta göras på kort eller längre sikt</a:t>
            </a:r>
            <a:br>
              <a:rPr lang="sv-SE" sz="1200" b="1" kern="1200" dirty="0" smtClean="0">
                <a:solidFill>
                  <a:schemeClr val="tx1"/>
                </a:solidFill>
                <a:effectLst/>
                <a:latin typeface="+mn-lt"/>
                <a:ea typeface="+mn-ea"/>
                <a:cs typeface="+mn-cs"/>
              </a:rPr>
            </a:br>
            <a:r>
              <a:rPr lang="sv-SE" sz="1200" i="0" kern="1200" dirty="0" smtClean="0">
                <a:solidFill>
                  <a:schemeClr val="tx1"/>
                </a:solidFill>
                <a:effectLst/>
                <a:latin typeface="+mn-lt"/>
                <a:ea typeface="+mn-ea"/>
                <a:cs typeface="+mn-cs"/>
              </a:rPr>
              <a:t>Finns det arbetsuppgifter som borde utföras på ett annat sätt för att inte uppfattas som röda eller svarta? Finns det arbetsuppgifter som vi idag gör men som vi borde sluta göra helt på sikt?</a:t>
            </a:r>
            <a:endParaRPr lang="sv-SE" sz="1200" b="1" i="0" kern="1200" dirty="0" smtClean="0">
              <a:solidFill>
                <a:schemeClr val="tx1"/>
              </a:solidFill>
              <a:effectLst/>
              <a:latin typeface="+mn-lt"/>
              <a:ea typeface="+mn-ea"/>
              <a:cs typeface="+mn-cs"/>
            </a:endParaRPr>
          </a:p>
          <a:p>
            <a:endParaRPr lang="sv-SE" i="0" dirty="0"/>
          </a:p>
        </p:txBody>
      </p:sp>
      <p:sp>
        <p:nvSpPr>
          <p:cNvPr id="4" name="Platshållare för bildnummer 3"/>
          <p:cNvSpPr>
            <a:spLocks noGrp="1"/>
          </p:cNvSpPr>
          <p:nvPr>
            <p:ph type="sldNum" sz="quarter" idx="10"/>
          </p:nvPr>
        </p:nvSpPr>
        <p:spPr/>
        <p:txBody>
          <a:bodyPr/>
          <a:lstStyle/>
          <a:p>
            <a:fld id="{1B41599E-AD93-4E2A-A45B-CCB70B03971F}" type="slidenum">
              <a:rPr lang="sv-SE" smtClean="0"/>
              <a:t>19</a:t>
            </a:fld>
            <a:endParaRPr lang="sv-SE"/>
          </a:p>
        </p:txBody>
      </p:sp>
    </p:spTree>
    <p:extLst>
      <p:ext uri="{BB962C8B-B14F-4D97-AF65-F5344CB8AC3E}">
        <p14:creationId xmlns:p14="http://schemas.microsoft.com/office/powerpoint/2010/main" val="3744886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kern="1200" dirty="0" smtClean="0">
                <a:solidFill>
                  <a:schemeClr val="tx1"/>
                </a:solidFill>
                <a:effectLst/>
                <a:latin typeface="+mn-lt"/>
                <a:ea typeface="+mn-ea"/>
                <a:cs typeface="+mn-cs"/>
              </a:rPr>
              <a:t>Förberedelser av processledare innan workshoptillfälle 1</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smtClean="0"/>
              <a:t>Förbered för</a:t>
            </a:r>
            <a:r>
              <a:rPr lang="sv-SE" baseline="0" dirty="0" smtClean="0"/>
              <a:t> att kunna</a:t>
            </a:r>
            <a:r>
              <a:rPr lang="sv-SE" dirty="0" smtClean="0"/>
              <a:t> presentera syftet för deltagarna varför just din verksamhet genomgår använd kompetensen rätt som metod. Ta en titt på bild 3 och 4  och justera efter behov.</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smtClean="0"/>
              <a:t>Ta</a:t>
            </a:r>
            <a:r>
              <a:rPr lang="sv-SE" baseline="0" dirty="0" smtClean="0"/>
              <a:t> reda på om det finns relevanta underlag som kan bidra till att definiera formella kompetenskrav, t ex lagstiftning och förordningar. Kan vara användbart för vissa yrkesgrupper/verksamheter under uppgift 3, Sortera arbetsuppgifter.</a:t>
            </a:r>
          </a:p>
          <a:p>
            <a:pPr marL="171450" indent="-171450">
              <a:buFont typeface="Arial" panose="020B0604020202020204" pitchFamily="34" charset="0"/>
              <a:buChar char="•"/>
            </a:pPr>
            <a:r>
              <a:rPr lang="sv-SE" dirty="0" smtClean="0"/>
              <a:t>Som förberedelse</a:t>
            </a:r>
            <a:r>
              <a:rPr lang="sv-SE" baseline="0" dirty="0" smtClean="0"/>
              <a:t> inför</a:t>
            </a:r>
            <a:r>
              <a:rPr lang="sv-SE" dirty="0" smtClean="0"/>
              <a:t> uppgift 1 behöver du uppmana deltagarna att börja tänka på vilka arbetsuppgifter de gör i sin roll</a:t>
            </a:r>
            <a:r>
              <a:rPr lang="sv-SE" baseline="0" dirty="0" smtClean="0"/>
              <a:t> -</a:t>
            </a:r>
            <a:r>
              <a:rPr lang="sv-SE" dirty="0" smtClean="0"/>
              <a:t> på en dag, en vecka, en månad osv. Detta i syfte att snabbare komma i gång och skriva ner arbetsuppgifter under uppgift 1. </a:t>
            </a:r>
            <a:r>
              <a:rPr lang="sv-SE" b="0" dirty="0" smtClean="0"/>
              <a:t>Det är även möjligt</a:t>
            </a:r>
            <a:r>
              <a:rPr lang="sv-SE" b="0" baseline="0" dirty="0" smtClean="0"/>
              <a:t> – om tiden är knapp och du bedömer att deltagarna har förutsättningar – att förlägga hela uppgift 1 som individuellt arbete och hoppa direkt till uppgift 2 vid den gemensamma workshopen.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b="0" dirty="0" smtClean="0"/>
              <a:t>Utse</a:t>
            </a:r>
            <a:r>
              <a:rPr lang="sv-SE" b="0" baseline="0" dirty="0" smtClean="0"/>
              <a:t> grupper för uppgifterna. R</a:t>
            </a:r>
            <a:r>
              <a:rPr lang="sv-SE" dirty="0" smtClean="0"/>
              <a:t>ekommenderad gruppstorlek är cirka 4–6 personer.</a:t>
            </a:r>
            <a:r>
              <a:rPr lang="sv-SE" b="0" baseline="0" dirty="0" smtClean="0"/>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smtClean="0"/>
              <a:t>Utse en dokumenterare i varje grupp som har med sig dator. Dokumenterarna ansvarar för att arbetet som utförs dokumenteras ner och mailas till ansvarig chef efter workshopen. Förse respektive dokumenterare med dokumentationsmall</a:t>
            </a:r>
            <a:r>
              <a:rPr lang="sv-SE" baseline="0" dirty="0" smtClean="0"/>
              <a:t> (Mall1 Sortera arbetsuppgifter) </a:t>
            </a:r>
            <a:r>
              <a:rPr lang="sv-SE" dirty="0" smtClean="0"/>
              <a:t>för kartläggning av arbetsuppgifter så de har dessa när vi startar workshop 1.  </a:t>
            </a:r>
          </a:p>
          <a:p>
            <a:pPr marL="171450" indent="-171450">
              <a:buFont typeface="Arial" panose="020B0604020202020204" pitchFamily="34" charset="0"/>
              <a:buChar char="•"/>
            </a:pPr>
            <a:r>
              <a:rPr lang="sv-SE" dirty="0" smtClean="0"/>
              <a:t>Ta med mycket post-it lappar för uppgift 2 (identifiera arbetsuppgifter) samt pennor så det räcker till gruppen.</a:t>
            </a:r>
          </a:p>
          <a:p>
            <a:pPr marL="171450" indent="-171450">
              <a:buFont typeface="Arial" panose="020B0604020202020204" pitchFamily="34" charset="0"/>
              <a:buChar char="•"/>
            </a:pPr>
            <a:r>
              <a:rPr lang="sv-SE" dirty="0" smtClean="0"/>
              <a:t>Visa gärna filmen för deltagarna som</a:t>
            </a:r>
            <a:r>
              <a:rPr lang="sv-SE" baseline="0" dirty="0" smtClean="0"/>
              <a:t> beskriver hur Örebro kommun arbetat med workshopparna. Se länk i bild 1.</a:t>
            </a:r>
            <a:endParaRPr lang="sv-SE" dirty="0" smtClean="0"/>
          </a:p>
          <a:p>
            <a:pPr marL="171450" indent="-171450">
              <a:buFont typeface="Arial" panose="020B0604020202020204" pitchFamily="34" charset="0"/>
              <a:buChar char="•"/>
            </a:pPr>
            <a:r>
              <a:rPr lang="sv-SE" dirty="0" smtClean="0"/>
              <a:t>På den här introducerande bilden/bilderna kan du själv lägga till och berätta om det du tycker att deltagarna behöver veta inför dagens workshop, förslagsvis:</a:t>
            </a:r>
          </a:p>
          <a:p>
            <a:endParaRPr lang="sv-SE" b="1" dirty="0" smtClean="0"/>
          </a:p>
          <a:p>
            <a:r>
              <a:rPr lang="sv-SE" b="1" dirty="0" smtClean="0"/>
              <a:t>Agenda</a:t>
            </a:r>
            <a:r>
              <a:rPr lang="sv-SE" b="1" baseline="0" dirty="0" smtClean="0"/>
              <a:t> </a:t>
            </a:r>
          </a:p>
          <a:p>
            <a:r>
              <a:rPr lang="sv-SE" dirty="0" smtClean="0"/>
              <a:t>Kan vara bra att göra</a:t>
            </a:r>
            <a:r>
              <a:rPr lang="sv-SE" baseline="0" dirty="0" smtClean="0"/>
              <a:t> en bild med</a:t>
            </a:r>
            <a:r>
              <a:rPr lang="sv-SE" dirty="0" smtClean="0"/>
              <a:t> dagens tid- och hållpunkter, när det ska vara rast osv.</a:t>
            </a:r>
            <a:r>
              <a:rPr lang="sv-SE" sz="1200" kern="1200" dirty="0" smtClean="0">
                <a:solidFill>
                  <a:schemeClr val="tx1"/>
                </a:solidFill>
                <a:effectLst/>
                <a:latin typeface="+mn-lt"/>
                <a:ea typeface="+mn-ea"/>
                <a:cs typeface="+mn-cs"/>
              </a:rPr>
              <a:t> </a:t>
            </a:r>
          </a:p>
          <a:p>
            <a:endParaRPr lang="sv-SE" b="1" dirty="0" smtClean="0"/>
          </a:p>
          <a:p>
            <a:r>
              <a:rPr lang="sv-SE" b="1" dirty="0" smtClean="0"/>
              <a:t>Rollfördelning</a:t>
            </a:r>
          </a:p>
          <a:p>
            <a:pPr marL="0" lvl="0" indent="0">
              <a:buFont typeface="Arial" panose="020B0604020202020204" pitchFamily="34" charset="0"/>
              <a:buNone/>
            </a:pPr>
            <a:r>
              <a:rPr lang="sv-SE" sz="1200" kern="1200" dirty="0" smtClean="0">
                <a:solidFill>
                  <a:schemeClr val="tx1"/>
                </a:solidFill>
                <a:effectLst/>
                <a:latin typeface="+mn-lt"/>
                <a:ea typeface="+mn-ea"/>
                <a:cs typeface="+mn-cs"/>
              </a:rPr>
              <a:t>Tydliggör vilka olika roller och vad vi förväntas bidra med under dagens arbete och framöver.</a:t>
            </a:r>
            <a:r>
              <a:rPr lang="sv-SE" sz="1200" kern="1200" baseline="0" dirty="0" smtClean="0">
                <a:solidFill>
                  <a:schemeClr val="tx1"/>
                </a:solidFill>
                <a:effectLst/>
                <a:latin typeface="+mn-lt"/>
                <a:ea typeface="+mn-ea"/>
                <a:cs typeface="+mn-cs"/>
              </a:rPr>
              <a:t> Vad gör processledaren? Vad ansvarar chef/ledning för? Vad förväntas deltagarna bidra med?</a:t>
            </a:r>
            <a:endParaRPr lang="sv-SE" sz="1200" kern="1200" dirty="0" smtClean="0">
              <a:solidFill>
                <a:schemeClr val="tx1"/>
              </a:solidFill>
              <a:effectLst/>
              <a:latin typeface="+mn-lt"/>
              <a:ea typeface="+mn-ea"/>
              <a:cs typeface="+mn-cs"/>
            </a:endParaRPr>
          </a:p>
          <a:p>
            <a:endParaRPr lang="sv-S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v-SE" b="1" dirty="0" smtClean="0"/>
              <a:t>Presentationsrunda</a:t>
            </a:r>
            <a:r>
              <a:rPr lang="sv-SE" b="1" baseline="0" dirty="0" smtClean="0"/>
              <a:t> - </a:t>
            </a:r>
            <a:r>
              <a:rPr lang="sv-SE" sz="1200" b="1" kern="1200" baseline="0" dirty="0" smtClean="0">
                <a:solidFill>
                  <a:schemeClr val="tx1"/>
                </a:solidFill>
                <a:effectLst/>
                <a:latin typeface="+mn-lt"/>
                <a:ea typeface="+mn-ea"/>
                <a:cs typeface="+mn-cs"/>
              </a:rPr>
              <a:t>f</a:t>
            </a:r>
            <a:r>
              <a:rPr lang="sv-SE" sz="1200" b="1" kern="1200" dirty="0" smtClean="0">
                <a:solidFill>
                  <a:schemeClr val="tx1"/>
                </a:solidFill>
                <a:effectLst/>
                <a:latin typeface="+mn-lt"/>
                <a:ea typeface="+mn-ea"/>
                <a:cs typeface="+mn-cs"/>
              </a:rPr>
              <a:t>örslag på</a:t>
            </a:r>
            <a:r>
              <a:rPr lang="sv-SE" sz="1200" b="1" kern="1200" baseline="0" dirty="0" smtClean="0">
                <a:solidFill>
                  <a:schemeClr val="tx1"/>
                </a:solidFill>
                <a:effectLst/>
                <a:latin typeface="+mn-lt"/>
                <a:ea typeface="+mn-ea"/>
                <a:cs typeface="+mn-cs"/>
              </a:rPr>
              <a:t> </a:t>
            </a:r>
            <a:r>
              <a:rPr lang="sv-SE" sz="1200" b="1" kern="1200" dirty="0" smtClean="0">
                <a:solidFill>
                  <a:schemeClr val="tx1"/>
                </a:solidFill>
                <a:effectLst/>
                <a:latin typeface="+mn-lt"/>
                <a:ea typeface="+mn-ea"/>
                <a:cs typeface="+mn-cs"/>
              </a:rPr>
              <a:t>övning:</a:t>
            </a:r>
            <a:endParaRPr lang="sv-SE"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sv-SE" sz="1200" kern="1200" dirty="0" smtClean="0">
                <a:solidFill>
                  <a:schemeClr val="tx1"/>
                </a:solidFill>
                <a:effectLst/>
                <a:latin typeface="+mn-lt"/>
                <a:ea typeface="+mn-ea"/>
                <a:cs typeface="+mn-cs"/>
              </a:rPr>
              <a:t>Dela ut post-</a:t>
            </a:r>
            <a:r>
              <a:rPr lang="sv-SE" sz="1200" kern="1200" dirty="0" err="1" smtClean="0">
                <a:solidFill>
                  <a:schemeClr val="tx1"/>
                </a:solidFill>
                <a:effectLst/>
                <a:latin typeface="+mn-lt"/>
                <a:ea typeface="+mn-ea"/>
                <a:cs typeface="+mn-cs"/>
              </a:rPr>
              <a:t>its</a:t>
            </a:r>
            <a:r>
              <a:rPr lang="sv-SE" sz="1200" kern="120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sv-SE" sz="1200" kern="1200" dirty="0" smtClean="0">
                <a:solidFill>
                  <a:schemeClr val="tx1"/>
                </a:solidFill>
                <a:effectLst/>
                <a:latin typeface="+mn-lt"/>
                <a:ea typeface="+mn-ea"/>
                <a:cs typeface="+mn-cs"/>
              </a:rPr>
              <a:t>Ta en minut och fundera på vad som ger dig arbetsglädje i just ditt jobb! Skriv ner ditt svar på post-it</a:t>
            </a:r>
          </a:p>
          <a:p>
            <a:pPr marL="171450" lvl="0" indent="-171450">
              <a:buFont typeface="Arial" panose="020B0604020202020204" pitchFamily="34" charset="0"/>
              <a:buChar char="•"/>
            </a:pPr>
            <a:r>
              <a:rPr lang="sv-SE" sz="1200" kern="1200" dirty="0" smtClean="0">
                <a:solidFill>
                  <a:schemeClr val="tx1"/>
                </a:solidFill>
                <a:effectLst/>
                <a:latin typeface="+mn-lt"/>
                <a:ea typeface="+mn-ea"/>
                <a:cs typeface="+mn-cs"/>
              </a:rPr>
              <a:t>Gå laget runt och låt varje deltagare berätta vad de heter och vad de skrivit på sin post-it.</a:t>
            </a:r>
          </a:p>
          <a:p>
            <a:pPr marL="171450" lvl="0" indent="-171450">
              <a:buFont typeface="Arial" panose="020B0604020202020204" pitchFamily="34" charset="0"/>
              <a:buChar char="•"/>
            </a:pPr>
            <a:r>
              <a:rPr lang="sv-SE" sz="1200" kern="1200" dirty="0" smtClean="0">
                <a:solidFill>
                  <a:schemeClr val="tx1"/>
                </a:solidFill>
                <a:effectLst/>
                <a:latin typeface="+mn-lt"/>
                <a:ea typeface="+mn-ea"/>
                <a:cs typeface="+mn-cs"/>
              </a:rPr>
              <a:t>Samla in lapparna och sätt upp så alla kan se. </a:t>
            </a:r>
          </a:p>
          <a:p>
            <a:pPr marL="171450" indent="-171450">
              <a:buFont typeface="Arial" panose="020B0604020202020204" pitchFamily="34" charset="0"/>
              <a:buChar char="•"/>
            </a:pPr>
            <a:r>
              <a:rPr lang="sv-SE" sz="1200" kern="1200" dirty="0" smtClean="0">
                <a:solidFill>
                  <a:schemeClr val="tx1"/>
                </a:solidFill>
                <a:effectLst/>
                <a:latin typeface="+mn-lt"/>
                <a:ea typeface="+mn-ea"/>
                <a:cs typeface="+mn-cs"/>
              </a:rPr>
              <a:t>Någon</a:t>
            </a:r>
            <a:r>
              <a:rPr lang="sv-SE" sz="1200" kern="1200" baseline="0" dirty="0" smtClean="0">
                <a:solidFill>
                  <a:schemeClr val="tx1"/>
                </a:solidFill>
                <a:effectLst/>
                <a:latin typeface="+mn-lt"/>
                <a:ea typeface="+mn-ea"/>
                <a:cs typeface="+mn-cs"/>
              </a:rPr>
              <a:t> kan</a:t>
            </a:r>
            <a:r>
              <a:rPr lang="sv-SE" sz="1200" kern="1200" dirty="0" smtClean="0">
                <a:solidFill>
                  <a:schemeClr val="tx1"/>
                </a:solidFill>
                <a:effectLst/>
                <a:latin typeface="+mn-lt"/>
                <a:ea typeface="+mn-ea"/>
                <a:cs typeface="+mn-cs"/>
              </a:rPr>
              <a:t> fotografera eller skriva om</a:t>
            </a:r>
            <a:r>
              <a:rPr lang="sv-SE" sz="1200" kern="1200" baseline="0" dirty="0" smtClean="0">
                <a:solidFill>
                  <a:schemeClr val="tx1"/>
                </a:solidFill>
                <a:effectLst/>
                <a:latin typeface="+mn-lt"/>
                <a:ea typeface="+mn-ea"/>
                <a:cs typeface="+mn-cs"/>
              </a:rPr>
              <a:t> man vill inkludera detta i slutresultatet. </a:t>
            </a:r>
            <a:r>
              <a:rPr lang="sv-SE" sz="1200" kern="1200" dirty="0" smtClean="0">
                <a:solidFill>
                  <a:schemeClr val="tx1"/>
                </a:solidFill>
                <a:effectLst/>
                <a:latin typeface="+mn-lt"/>
                <a:ea typeface="+mn-ea"/>
                <a:cs typeface="+mn-cs"/>
              </a:rPr>
              <a:t> </a:t>
            </a:r>
            <a:endParaRPr lang="sv-SE" sz="1200" b="1" kern="1200" dirty="0" smtClean="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1B41599E-AD93-4E2A-A45B-CCB70B03971F}" type="slidenum">
              <a:rPr lang="sv-SE" smtClean="0"/>
              <a:t>2</a:t>
            </a:fld>
            <a:endParaRPr lang="sv-SE"/>
          </a:p>
        </p:txBody>
      </p:sp>
    </p:spTree>
    <p:extLst>
      <p:ext uri="{BB962C8B-B14F-4D97-AF65-F5344CB8AC3E}">
        <p14:creationId xmlns:p14="http://schemas.microsoft.com/office/powerpoint/2010/main" val="32030537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1" kern="1200" dirty="0" smtClean="0">
                <a:solidFill>
                  <a:schemeClr val="tx1"/>
                </a:solidFill>
                <a:effectLst/>
                <a:latin typeface="+mn-lt"/>
                <a:ea typeface="+mn-ea"/>
                <a:cs typeface="+mn-cs"/>
              </a:rPr>
              <a:t>Summering </a:t>
            </a:r>
            <a:endParaRPr lang="sv-SE" b="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kern="1200" dirty="0" smtClean="0">
                <a:solidFill>
                  <a:schemeClr val="tx1"/>
                </a:solidFill>
                <a:effectLst/>
                <a:latin typeface="+mn-lt"/>
                <a:ea typeface="+mn-ea"/>
                <a:cs typeface="+mn-cs"/>
              </a:rPr>
              <a:t>Beroende på tid kvar: Låt varje grupp presentera 1-3 arbetsuppgifter som man arbetat med.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kern="1200" dirty="0" smtClean="0">
                <a:solidFill>
                  <a:schemeClr val="tx1"/>
                </a:solidFill>
                <a:effectLst/>
                <a:latin typeface="+mn-lt"/>
                <a:ea typeface="+mn-ea"/>
                <a:cs typeface="+mn-cs"/>
              </a:rPr>
              <a:t>Gå tillbaka till målsättningen för arbetet som presenterades i workshop 1,</a:t>
            </a:r>
            <a:r>
              <a:rPr lang="sv-SE" sz="1200" kern="1200" baseline="0" dirty="0" smtClean="0">
                <a:solidFill>
                  <a:schemeClr val="tx1"/>
                </a:solidFill>
                <a:effectLst/>
                <a:latin typeface="+mn-lt"/>
                <a:ea typeface="+mn-ea"/>
                <a:cs typeface="+mn-cs"/>
              </a:rPr>
              <a:t> lägg eventuellt till det i en bild. Reflektera över hur ni uppfyllt syfte och mål såhär långt.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kern="1200" baseline="0" dirty="0" smtClean="0">
                <a:solidFill>
                  <a:schemeClr val="tx1"/>
                </a:solidFill>
                <a:effectLst/>
                <a:latin typeface="+mn-lt"/>
                <a:ea typeface="+mn-ea"/>
                <a:cs typeface="+mn-cs"/>
              </a:rPr>
              <a:t>Ett sätt att förhålla sig till resultatet av arbetet såhär långt kan vara:</a:t>
            </a:r>
            <a:endParaRPr lang="sv-SE" sz="1200" kern="1200" dirty="0" smtClean="0">
              <a:solidFill>
                <a:schemeClr val="tx1"/>
              </a:solidFill>
              <a:effectLst/>
              <a:latin typeface="+mn-lt"/>
              <a:ea typeface="+mn-ea"/>
              <a:cs typeface="+mn-cs"/>
            </a:endParaRPr>
          </a:p>
          <a:p>
            <a:pPr marL="628650" lvl="1" indent="-171450">
              <a:buFontTx/>
              <a:buChar char="-"/>
            </a:pPr>
            <a:r>
              <a:rPr lang="sv-SE" b="0" dirty="0" smtClean="0"/>
              <a:t>Gör vi rätt saker? Nja, men vi har ett underlag för att sluta göra ”fel” saker.</a:t>
            </a:r>
          </a:p>
          <a:p>
            <a:pPr marL="628650" lvl="1" indent="-171450">
              <a:buFontTx/>
              <a:buChar char="-"/>
            </a:pPr>
            <a:r>
              <a:rPr lang="sv-SE" b="0" dirty="0" smtClean="0"/>
              <a:t>Gör vi saker rätt? Nja, vi har ett underlag för att effektivisera och utveckla arbetssätten.</a:t>
            </a:r>
          </a:p>
          <a:p>
            <a:pPr marL="628650" lvl="1" indent="-171450">
              <a:buFontTx/>
              <a:buChar char="-"/>
            </a:pPr>
            <a:r>
              <a:rPr lang="sv-SE" b="0" dirty="0" smtClean="0"/>
              <a:t>Gör rätt kompetens rätt saker? Nja, vi har identifierat </a:t>
            </a:r>
            <a:r>
              <a:rPr lang="sv-SE" dirty="0" smtClean="0"/>
              <a:t>arbetsuppgifter som kan/bör byta till annan kompetens som utför dem.</a:t>
            </a:r>
          </a:p>
          <a:p>
            <a:endParaRPr lang="sv-SE" sz="1200" b="1" kern="1200" dirty="0" smtClean="0">
              <a:solidFill>
                <a:schemeClr val="tx1"/>
              </a:solidFill>
              <a:effectLst/>
              <a:latin typeface="+mn-lt"/>
              <a:ea typeface="+mn-ea"/>
              <a:cs typeface="+mn-cs"/>
            </a:endParaRPr>
          </a:p>
          <a:p>
            <a:r>
              <a:rPr lang="sv-SE" sz="1200" b="1" i="0" kern="1200" dirty="0" smtClean="0">
                <a:solidFill>
                  <a:schemeClr val="tx1"/>
                </a:solidFill>
                <a:effectLst/>
                <a:latin typeface="+mn-lt"/>
                <a:ea typeface="+mn-ea"/>
                <a:cs typeface="+mn-cs"/>
              </a:rPr>
              <a:t>Avrundning</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kern="1200" dirty="0" smtClean="0">
                <a:solidFill>
                  <a:schemeClr val="tx1"/>
                </a:solidFill>
                <a:effectLst/>
                <a:latin typeface="+mn-lt"/>
                <a:ea typeface="+mn-ea"/>
                <a:cs typeface="+mn-cs"/>
              </a:rPr>
              <a:t>Beskriv hur processen</a:t>
            </a:r>
            <a:r>
              <a:rPr lang="sv-SE" sz="1200" kern="1200" baseline="0" dirty="0" smtClean="0">
                <a:solidFill>
                  <a:schemeClr val="tx1"/>
                </a:solidFill>
                <a:effectLst/>
                <a:latin typeface="+mn-lt"/>
                <a:ea typeface="+mn-ea"/>
                <a:cs typeface="+mn-cs"/>
              </a:rPr>
              <a:t> framöver ser ut för ledningsgruppen.</a:t>
            </a:r>
            <a:r>
              <a:rPr lang="sv-SE" sz="1200" kern="1200" dirty="0" smtClean="0">
                <a:solidFill>
                  <a:schemeClr val="tx1"/>
                </a:solidFill>
                <a:effectLst/>
                <a:latin typeface="+mn-lt"/>
                <a:ea typeface="+mn-ea"/>
                <a:cs typeface="+mn-cs"/>
              </a:rPr>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kern="1200" dirty="0" smtClean="0">
                <a:solidFill>
                  <a:schemeClr val="tx1"/>
                </a:solidFill>
                <a:effectLst/>
                <a:latin typeface="+mn-lt"/>
                <a:ea typeface="+mn-ea"/>
                <a:cs typeface="+mn-cs"/>
              </a:rPr>
              <a:t>Beskriv</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hur det fortsatta arbetet och informationen till deltagarna kommer se ut fortsättningsvis. </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sv-SE" sz="1200" b="1" kern="1200" dirty="0" smtClean="0">
                <a:solidFill>
                  <a:schemeClr val="tx1"/>
                </a:solidFill>
                <a:effectLst/>
                <a:latin typeface="+mn-lt"/>
                <a:ea typeface="+mn-ea"/>
                <a:cs typeface="+mn-cs"/>
              </a:rPr>
              <a:t>Förslag till slutord (gärna chef/ledning)</a:t>
            </a:r>
          </a:p>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Vi har genomfört de två workshoparna som står för kartläggning och analys i metoden, nu återstår fortsatt analys av ledningsgruppen utifrån dessa underlag ni bidragit med dessa tillfällen.</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Ledningsgruppen ansvarar för hur det fortsatta arbetet ser ut, att eventuella förändringar genomförs och följs upp.</a:t>
            </a:r>
            <a:r>
              <a:rPr lang="sv-SE" sz="1200" kern="1200" baseline="0" dirty="0" smtClean="0">
                <a:solidFill>
                  <a:schemeClr val="tx1"/>
                </a:solidFill>
                <a:effectLst/>
                <a:latin typeface="+mn-lt"/>
                <a:ea typeface="+mn-ea"/>
                <a:cs typeface="+mn-cs"/>
              </a:rPr>
              <a:t> </a:t>
            </a:r>
            <a:r>
              <a:rPr lang="sv-SE" sz="1200" i="0" kern="1200" dirty="0" smtClean="0">
                <a:solidFill>
                  <a:schemeClr val="tx1"/>
                </a:solidFill>
                <a:effectLst/>
                <a:latin typeface="+mn-lt"/>
                <a:ea typeface="+mn-ea"/>
                <a:cs typeface="+mn-cs"/>
              </a:rPr>
              <a:t>Oavsett var vi landar efter att vi i ledningsgruppen har tagit ställning så har vi fått med oss resultat och effekter när det gäller att arbeta med arbetsmiljön och främst den organisatoriska och sociala arbetsmiljön. Vi har också bra underlag för att ha rätt kompetens och bemanning både nu och framöver. Underlaget kan också användas vid kommande rekryteringar, för att bredda kompetensen och även underlag för den strategiska kompetensförsörjningen.</a:t>
            </a:r>
            <a:r>
              <a:rPr lang="sv-SE" sz="1200" i="0" kern="1200" baseline="0" dirty="0" smtClean="0">
                <a:solidFill>
                  <a:schemeClr val="tx1"/>
                </a:solidFill>
                <a:effectLst/>
                <a:latin typeface="+mn-lt"/>
                <a:ea typeface="+mn-ea"/>
                <a:cs typeface="+mn-cs"/>
              </a:rPr>
              <a:t> </a:t>
            </a:r>
            <a:r>
              <a:rPr lang="sv-SE" sz="1200" i="0" kern="1200" dirty="0" smtClean="0">
                <a:solidFill>
                  <a:schemeClr val="tx1"/>
                </a:solidFill>
                <a:effectLst/>
                <a:latin typeface="+mn-lt"/>
                <a:ea typeface="+mn-ea"/>
                <a:cs typeface="+mn-cs"/>
              </a:rPr>
              <a:t>Det arbetet ni gjort och det som vi kommer fortsätta göra kommer förhoppningsvis också att öka kvaliteten och måluppfyllelsen på våra tjänster till medborgare/brukare/elev. Och sist men inte minst så har hela processen präglats av delaktighet och inflytande helt i enlighet med samverkanssystemet.</a:t>
            </a:r>
            <a:endParaRPr lang="sv-SE" sz="1200" b="0" i="0" dirty="0" smtClean="0">
              <a:solidFill>
                <a:srgbClr val="00B0F0"/>
              </a:solidFill>
            </a:endParaRPr>
          </a:p>
        </p:txBody>
      </p:sp>
      <p:sp>
        <p:nvSpPr>
          <p:cNvPr id="4" name="Platshållare för bildnummer 3"/>
          <p:cNvSpPr>
            <a:spLocks noGrp="1"/>
          </p:cNvSpPr>
          <p:nvPr>
            <p:ph type="sldNum" sz="quarter" idx="10"/>
          </p:nvPr>
        </p:nvSpPr>
        <p:spPr/>
        <p:txBody>
          <a:bodyPr/>
          <a:lstStyle/>
          <a:p>
            <a:fld id="{1B41599E-AD93-4E2A-A45B-CCB70B03971F}" type="slidenum">
              <a:rPr lang="sv-SE" smtClean="0"/>
              <a:t>20</a:t>
            </a:fld>
            <a:endParaRPr lang="sv-SE"/>
          </a:p>
        </p:txBody>
      </p:sp>
    </p:spTree>
    <p:extLst>
      <p:ext uri="{BB962C8B-B14F-4D97-AF65-F5344CB8AC3E}">
        <p14:creationId xmlns:p14="http://schemas.microsoft.com/office/powerpoint/2010/main" val="22149210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r>
              <a:rPr lang="sv-SE" b="0" dirty="0" smtClean="0"/>
              <a:t>Se</a:t>
            </a:r>
            <a:r>
              <a:rPr lang="sv-SE" b="0" baseline="0" dirty="0" smtClean="0"/>
              <a:t> exempel på frågor vid utvärdering nedan. Frågor som är mer relaterade till målet med workshopen och hur ni vill gå vidare utifrån resultatet kan också formuleras.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b="0" dirty="0" smtClean="0"/>
              <a:t>Be deltagarna fylla i utvärdering och samla</a:t>
            </a:r>
            <a:r>
              <a:rPr lang="sv-SE" b="0" baseline="0" dirty="0" smtClean="0"/>
              <a:t> in lapparna.</a:t>
            </a:r>
            <a:endParaRPr lang="sv-SE" b="0" dirty="0" smtClean="0"/>
          </a:p>
          <a:p>
            <a:pPr marL="0" indent="0">
              <a:buFont typeface="Arial" panose="020B0604020202020204" pitchFamily="34" charset="0"/>
              <a:buNone/>
            </a:pPr>
            <a:endParaRPr lang="sv-SE" b="1"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baseline="0" dirty="0" smtClean="0"/>
              <a:t>Alternativ 1</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baseline="0" dirty="0" smtClean="0"/>
              <a:t>Vad tyckte du var bra?</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baseline="0" dirty="0" smtClean="0"/>
              <a:t>Vad tyckte du var mindre bra?</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baseline="0" dirty="0" smtClean="0"/>
              <a:t>Ditt  slutbetyg av  workshopen?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baseline="0" dirty="0" smtClean="0"/>
              <a:t>Mycket bra</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baseline="0" dirty="0" smtClean="0"/>
              <a:t>Bra</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baseline="0" dirty="0" smtClean="0"/>
              <a:t>Varken eller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baseline="0" dirty="0" smtClean="0"/>
              <a:t>mycket dåligt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baseline="0" dirty="0" smtClean="0"/>
              <a:t>Alternativ 2. </a:t>
            </a:r>
          </a:p>
          <a:p>
            <a:pPr marL="0" indent="0">
              <a:buNone/>
            </a:pPr>
            <a:r>
              <a:rPr lang="sv-SE" b="0" dirty="0" smtClean="0"/>
              <a:t>Fråga 1: Hur stor är tilltron till att arbetet ska leda till en positiv utveckling för ert uppdrag? </a:t>
            </a:r>
            <a:r>
              <a:rPr lang="sv-SE" b="0" i="1" dirty="0" smtClean="0"/>
              <a:t>Skala 1-5 där 1=</a:t>
            </a:r>
            <a:r>
              <a:rPr lang="sv-SE" b="0" i="1" dirty="0" smtClean="0">
                <a:sym typeface="Wingdings" panose="05000000000000000000" pitchFamily="2" charset="2"/>
              </a:rPr>
              <a:t> och</a:t>
            </a:r>
            <a:r>
              <a:rPr lang="sv-SE" b="0" i="1" dirty="0" smtClean="0"/>
              <a:t> 5=</a:t>
            </a:r>
            <a:r>
              <a:rPr lang="sv-SE" b="0" i="1" dirty="0" smtClean="0">
                <a:sym typeface="Wingdings" panose="05000000000000000000" pitchFamily="2" charset="2"/>
              </a:rPr>
              <a:t></a:t>
            </a:r>
          </a:p>
          <a:p>
            <a:pPr marL="0" indent="0">
              <a:buNone/>
            </a:pPr>
            <a:r>
              <a:rPr lang="sv-SE" b="0" dirty="0" smtClean="0"/>
              <a:t>Fråga 2 </a:t>
            </a:r>
            <a:r>
              <a:rPr lang="sv-SE" dirty="0" smtClean="0"/>
              <a:t>Hur väl investerad tid har detta varit? </a:t>
            </a:r>
            <a:r>
              <a:rPr lang="sv-SE" i="1" dirty="0" smtClean="0"/>
              <a:t>Skala 1-5 där 1=</a:t>
            </a:r>
            <a:r>
              <a:rPr lang="sv-SE" i="1" dirty="0" smtClean="0">
                <a:sym typeface="Wingdings" panose="05000000000000000000" pitchFamily="2" charset="2"/>
              </a:rPr>
              <a:t> och</a:t>
            </a:r>
            <a:r>
              <a:rPr lang="sv-SE" i="1" dirty="0" smtClean="0"/>
              <a:t> 5=</a:t>
            </a:r>
            <a:r>
              <a:rPr lang="sv-SE" i="1" dirty="0" smtClean="0">
                <a:sym typeface="Wingdings" panose="05000000000000000000" pitchFamily="2" charset="2"/>
              </a:rPr>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dirty="0" smtClean="0"/>
          </a:p>
          <a:p>
            <a:pPr marL="0" indent="0">
              <a:buFont typeface="Arial" panose="020B0604020202020204" pitchFamily="34" charset="0"/>
              <a:buNone/>
            </a:pPr>
            <a:endParaRPr lang="sv-SE" b="1" dirty="0" smtClean="0"/>
          </a:p>
          <a:p>
            <a:pPr marL="0" indent="0">
              <a:buFont typeface="Arial" panose="020B0604020202020204" pitchFamily="34" charset="0"/>
              <a:buNone/>
            </a:pPr>
            <a:endParaRPr lang="sv-SE" dirty="0" smtClean="0"/>
          </a:p>
        </p:txBody>
      </p:sp>
      <p:sp>
        <p:nvSpPr>
          <p:cNvPr id="4" name="Platshållare för bildnummer 3"/>
          <p:cNvSpPr>
            <a:spLocks noGrp="1"/>
          </p:cNvSpPr>
          <p:nvPr>
            <p:ph type="sldNum" sz="quarter" idx="10"/>
          </p:nvPr>
        </p:nvSpPr>
        <p:spPr/>
        <p:txBody>
          <a:bodyPr/>
          <a:lstStyle/>
          <a:p>
            <a:fld id="{1B41599E-AD93-4E2A-A45B-CCB70B03971F}" type="slidenum">
              <a:rPr lang="sv-SE" smtClean="0"/>
              <a:t>21</a:t>
            </a:fld>
            <a:endParaRPr lang="sv-SE"/>
          </a:p>
        </p:txBody>
      </p:sp>
    </p:spTree>
    <p:extLst>
      <p:ext uri="{BB962C8B-B14F-4D97-AF65-F5344CB8AC3E}">
        <p14:creationId xmlns:p14="http://schemas.microsoft.com/office/powerpoint/2010/main" val="33100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r>
              <a:rPr lang="sv-SE" sz="1200" b="0" kern="1200" dirty="0" smtClean="0">
                <a:solidFill>
                  <a:schemeClr val="tx1"/>
                </a:solidFill>
                <a:effectLst/>
                <a:latin typeface="+mn-lt"/>
                <a:ea typeface="+mn-ea"/>
                <a:cs typeface="+mn-cs"/>
              </a:rPr>
              <a:t>Du</a:t>
            </a:r>
            <a:r>
              <a:rPr lang="sv-SE" sz="1200" kern="1200" baseline="0" dirty="0" smtClean="0">
                <a:solidFill>
                  <a:schemeClr val="tx1"/>
                </a:solidFill>
                <a:effectLst/>
                <a:latin typeface="+mn-lt"/>
                <a:ea typeface="+mn-ea"/>
                <a:cs typeface="+mn-cs"/>
              </a:rPr>
              <a:t> kan</a:t>
            </a:r>
            <a:r>
              <a:rPr lang="sv-SE" sz="1200" kern="1200" dirty="0" smtClean="0">
                <a:solidFill>
                  <a:schemeClr val="tx1"/>
                </a:solidFill>
                <a:effectLst/>
                <a:latin typeface="+mn-lt"/>
                <a:ea typeface="+mn-ea"/>
                <a:cs typeface="+mn-cs"/>
              </a:rPr>
              <a:t> inleda</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och berätta om i vilka lägen AKR är ett bra arbetssätt för en verksamhet, hur arbetsgången ser ut och vad effekterna och resultatet av arbetet leder till (använd</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beskrivning längre ner).</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Ansvarig</a:t>
            </a:r>
            <a:r>
              <a:rPr lang="sv-SE" sz="1200" kern="1200" baseline="0" dirty="0" smtClean="0">
                <a:solidFill>
                  <a:schemeClr val="tx1"/>
                </a:solidFill>
                <a:effectLst/>
                <a:latin typeface="+mn-lt"/>
                <a:ea typeface="+mn-ea"/>
                <a:cs typeface="+mn-cs"/>
              </a:rPr>
              <a:t> c</a:t>
            </a:r>
            <a:r>
              <a:rPr lang="sv-SE" sz="1200" kern="1200" dirty="0" smtClean="0">
                <a:solidFill>
                  <a:schemeClr val="tx1"/>
                </a:solidFill>
                <a:effectLst/>
                <a:latin typeface="+mn-lt"/>
                <a:ea typeface="+mn-ea"/>
                <a:cs typeface="+mn-cs"/>
              </a:rPr>
              <a:t>hef bör komplettera med varför just den</a:t>
            </a:r>
            <a:r>
              <a:rPr lang="sv-SE" sz="1200" kern="1200" baseline="0" dirty="0" smtClean="0">
                <a:solidFill>
                  <a:schemeClr val="tx1"/>
                </a:solidFill>
                <a:effectLst/>
                <a:latin typeface="+mn-lt"/>
                <a:ea typeface="+mn-ea"/>
                <a:cs typeface="+mn-cs"/>
              </a:rPr>
              <a:t> här arbetsgruppen</a:t>
            </a:r>
            <a:r>
              <a:rPr lang="sv-SE" sz="1200" kern="1200" dirty="0" smtClean="0">
                <a:solidFill>
                  <a:schemeClr val="tx1"/>
                </a:solidFill>
                <a:effectLst/>
                <a:latin typeface="+mn-lt"/>
                <a:ea typeface="+mn-ea"/>
                <a:cs typeface="+mn-cs"/>
              </a:rPr>
              <a:t> gör detta</a:t>
            </a:r>
            <a:r>
              <a:rPr lang="sv-SE" sz="1200" kern="1200" baseline="0" dirty="0" smtClean="0">
                <a:solidFill>
                  <a:schemeClr val="tx1"/>
                </a:solidFill>
                <a:effectLst/>
                <a:latin typeface="+mn-lt"/>
                <a:ea typeface="+mn-ea"/>
                <a:cs typeface="+mn-cs"/>
              </a:rPr>
              <a:t> arbete</a:t>
            </a:r>
            <a:r>
              <a:rPr lang="sv-SE" sz="1200" kern="1200" dirty="0" smtClean="0">
                <a:solidFill>
                  <a:schemeClr val="tx1"/>
                </a:solidFill>
                <a:effectLst/>
                <a:latin typeface="+mn-lt"/>
                <a:ea typeface="+mn-ea"/>
                <a:cs typeface="+mn-cs"/>
              </a:rPr>
              <a:t>. </a:t>
            </a:r>
          </a:p>
          <a:p>
            <a:pPr lvl="0"/>
            <a:endParaRPr lang="sv-SE" sz="1200" b="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Anledningen till att genomföra workshoparna ”Använd kompetensen rätt” kan vara olika för olika arbetsplatser. </a:t>
            </a:r>
            <a:endParaRPr lang="sv-SE" sz="1200" b="0" kern="1200" dirty="0" smtClean="0">
              <a:solidFill>
                <a:schemeClr val="tx1"/>
              </a:solidFill>
              <a:effectLst/>
              <a:latin typeface="+mn-lt"/>
              <a:ea typeface="+mn-ea"/>
              <a:cs typeface="+mn-cs"/>
            </a:endParaRPr>
          </a:p>
          <a:p>
            <a:pPr lvl="0"/>
            <a:endParaRPr lang="sv-SE"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kern="1200" dirty="0" smtClean="0">
                <a:solidFill>
                  <a:schemeClr val="tx1"/>
                </a:solidFill>
                <a:effectLst/>
                <a:latin typeface="+mn-lt"/>
                <a:ea typeface="+mn-ea"/>
                <a:cs typeface="+mn-cs"/>
              </a:rPr>
              <a:t>Utveckla verksamheten för bättre resultat</a:t>
            </a:r>
            <a:r>
              <a:rPr lang="sv-SE"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Utveckling behövs hela tiden för att verksamhetens resultat ska förbättras och ge en säker vård till patienter, bra undervisning till elever eller god omvårdnad till brukare. Då kan det vara viktigt att se över att kompetens används rätt för att det ska bli så bra som möjligt för de vi finns till för och att arbetet sker så effektivt som möjligt. Vad kan göras annorlunda för att den verksamhet vi bedriver ska bli så bra som möjligt för de vi finns till för? Behövs andra kompetenser än de som finns i verksamheten idag? Skulle en omfördelning av arbetsuppgifter kunna göra att den kompetens som finns används till det som är allra viktigast för de vi finns till för? </a:t>
            </a:r>
            <a:endParaRPr lang="sv-SE" sz="1200" b="1" kern="1200" dirty="0" smtClean="0">
              <a:solidFill>
                <a:schemeClr val="tx1"/>
              </a:solidFill>
              <a:effectLst/>
              <a:latin typeface="+mn-lt"/>
              <a:ea typeface="+mn-ea"/>
              <a:cs typeface="+mn-cs"/>
            </a:endParaRPr>
          </a:p>
          <a:p>
            <a:pPr lvl="0"/>
            <a:endParaRPr lang="sv-SE" sz="1200" b="1" kern="1200" dirty="0" smtClean="0">
              <a:solidFill>
                <a:schemeClr val="tx1"/>
              </a:solidFill>
              <a:effectLst/>
              <a:latin typeface="+mn-lt"/>
              <a:ea typeface="+mn-ea"/>
              <a:cs typeface="+mn-cs"/>
            </a:endParaRPr>
          </a:p>
          <a:p>
            <a:pPr lvl="0"/>
            <a:r>
              <a:rPr lang="sv-SE" sz="1200" b="1" kern="1200" dirty="0" smtClean="0">
                <a:solidFill>
                  <a:schemeClr val="tx1"/>
                </a:solidFill>
                <a:effectLst/>
                <a:latin typeface="+mn-lt"/>
                <a:ea typeface="+mn-ea"/>
                <a:cs typeface="+mn-cs"/>
              </a:rPr>
              <a:t>Förändrade uppdrag</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Man kan även genomföra</a:t>
            </a:r>
            <a:r>
              <a:rPr lang="sv-SE" sz="1200" kern="1200" baseline="0" dirty="0" smtClean="0">
                <a:solidFill>
                  <a:schemeClr val="tx1"/>
                </a:solidFill>
                <a:effectLst/>
                <a:latin typeface="+mn-lt"/>
                <a:ea typeface="+mn-ea"/>
                <a:cs typeface="+mn-cs"/>
              </a:rPr>
              <a:t> workshopparna</a:t>
            </a:r>
            <a:r>
              <a:rPr lang="sv-SE" sz="1200" kern="1200" dirty="0" smtClean="0">
                <a:solidFill>
                  <a:schemeClr val="tx1"/>
                </a:solidFill>
                <a:effectLst/>
                <a:latin typeface="+mn-lt"/>
                <a:ea typeface="+mn-ea"/>
                <a:cs typeface="+mn-cs"/>
              </a:rPr>
              <a:t> för att man har, eller kommer få, förändrade uppdrag och behöver ett verktyg för att möta den förändringen. Det skulle exempelvis kunna vara förflyttning i uppdrag på grund av omvärldsfaktorer eller digitalisering m.m. </a:t>
            </a:r>
          </a:p>
          <a:p>
            <a:endParaRPr lang="sv-SE" sz="1200" kern="1200" dirty="0" smtClean="0">
              <a:solidFill>
                <a:schemeClr val="tx1"/>
              </a:solidFill>
              <a:effectLst/>
              <a:latin typeface="+mn-lt"/>
              <a:ea typeface="+mn-ea"/>
              <a:cs typeface="+mn-cs"/>
            </a:endParaRPr>
          </a:p>
          <a:p>
            <a:pPr lvl="0"/>
            <a:r>
              <a:rPr lang="sv-SE" sz="1200" b="1" kern="1200" dirty="0" smtClean="0">
                <a:solidFill>
                  <a:schemeClr val="tx1"/>
                </a:solidFill>
                <a:effectLst/>
                <a:latin typeface="+mn-lt"/>
                <a:ea typeface="+mn-ea"/>
                <a:cs typeface="+mn-cs"/>
              </a:rPr>
              <a:t>Rekryteringsutmaningar</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Det kan också vara så att det är svårt att rekrytera kompetens, för få sökande eller fel kompetens på de sökande. Vi pratar t.ex. om brist på </a:t>
            </a:r>
            <a:r>
              <a:rPr lang="sv-SE" sz="1200" i="1" kern="1200" dirty="0" smtClean="0">
                <a:solidFill>
                  <a:schemeClr val="tx1"/>
                </a:solidFill>
                <a:effectLst/>
                <a:latin typeface="+mn-lt"/>
                <a:ea typeface="+mn-ea"/>
                <a:cs typeface="+mn-cs"/>
              </a:rPr>
              <a:t>lärare</a:t>
            </a:r>
            <a:r>
              <a:rPr lang="sv-SE" sz="1200" kern="1200" dirty="0" smtClean="0">
                <a:solidFill>
                  <a:schemeClr val="tx1"/>
                </a:solidFill>
                <a:effectLst/>
                <a:latin typeface="+mn-lt"/>
                <a:ea typeface="+mn-ea"/>
                <a:cs typeface="+mn-cs"/>
              </a:rPr>
              <a:t> och </a:t>
            </a:r>
            <a:r>
              <a:rPr lang="sv-SE" sz="1200" i="1" kern="1200" dirty="0" smtClean="0">
                <a:solidFill>
                  <a:schemeClr val="tx1"/>
                </a:solidFill>
                <a:effectLst/>
                <a:latin typeface="+mn-lt"/>
                <a:ea typeface="+mn-ea"/>
                <a:cs typeface="+mn-cs"/>
              </a:rPr>
              <a:t>sjuksköterskor</a:t>
            </a:r>
            <a:r>
              <a:rPr lang="sv-SE" sz="1200" kern="1200" dirty="0" smtClean="0">
                <a:solidFill>
                  <a:schemeClr val="tx1"/>
                </a:solidFill>
                <a:effectLst/>
                <a:latin typeface="+mn-lt"/>
                <a:ea typeface="+mn-ea"/>
                <a:cs typeface="+mn-cs"/>
              </a:rPr>
              <a:t>. Hur säkerställer vi att deras kompetens används rätt? Finns det arbetsuppgifter i deras uppdrag som skulle kunna effektiviseras, utföras av en annan kompetens, alternativt sluta göras helt?</a:t>
            </a:r>
          </a:p>
          <a:p>
            <a:endParaRPr lang="sv-SE" sz="1200" kern="1200" dirty="0" smtClean="0">
              <a:solidFill>
                <a:schemeClr val="tx1"/>
              </a:solidFill>
              <a:effectLst/>
              <a:latin typeface="+mn-lt"/>
              <a:ea typeface="+mn-ea"/>
              <a:cs typeface="+mn-cs"/>
            </a:endParaRPr>
          </a:p>
          <a:p>
            <a:pPr lvl="0"/>
            <a:r>
              <a:rPr lang="sv-SE" sz="1200" b="1" kern="1200" dirty="0" smtClean="0">
                <a:solidFill>
                  <a:schemeClr val="tx1"/>
                </a:solidFill>
                <a:effectLst/>
                <a:latin typeface="+mn-lt"/>
                <a:ea typeface="+mn-ea"/>
                <a:cs typeface="+mn-cs"/>
              </a:rPr>
              <a:t>Arbetsmiljö</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En tredje anledning kan vara att arbetsgruppen lägger en hel del tid och energi på att diskutera frågeställningar som vem som gör vad, vad som egentligen ska göras, vad som skulle kunna göras på ett mer effektivt sätt osv men utan att diskussionerna leder till utveckling. Oavsett vilken ingång eller vilket syfte som gjort att man valt att arbeta utifrån den här metoden så har det visat sig att arbetsmiljöfrågorna kommer på köpet eftersom vi pratar kring hur vi ser på arbetsuppgifter och upplever vår arbetssituation. </a:t>
            </a:r>
          </a:p>
          <a:p>
            <a:endParaRPr lang="sv-SE" sz="1200" kern="1200" dirty="0" smtClean="0">
              <a:solidFill>
                <a:schemeClr val="tx1"/>
              </a:solidFill>
              <a:effectLst/>
              <a:latin typeface="+mn-lt"/>
              <a:ea typeface="+mn-ea"/>
              <a:cs typeface="+mn-cs"/>
            </a:endParaRPr>
          </a:p>
          <a:p>
            <a:pPr lvl="0"/>
            <a:r>
              <a:rPr lang="sv-SE" sz="1200" b="1" kern="1200" dirty="0" smtClean="0">
                <a:solidFill>
                  <a:schemeClr val="tx1"/>
                </a:solidFill>
                <a:effectLst/>
                <a:latin typeface="+mn-lt"/>
                <a:ea typeface="+mn-ea"/>
                <a:cs typeface="+mn-cs"/>
              </a:rPr>
              <a:t>Annat</a:t>
            </a:r>
            <a:endParaRPr lang="sv-SE" sz="1200" kern="1200" dirty="0" smtClean="0">
              <a:solidFill>
                <a:schemeClr val="tx1"/>
              </a:solidFill>
              <a:effectLst/>
              <a:latin typeface="+mn-lt"/>
              <a:ea typeface="+mn-ea"/>
              <a:cs typeface="+mn-cs"/>
            </a:endParaRPr>
          </a:p>
          <a:p>
            <a:r>
              <a:rPr lang="sv-SE" sz="1200" kern="1200" baseline="0" dirty="0" smtClean="0">
                <a:solidFill>
                  <a:schemeClr val="tx1"/>
                </a:solidFill>
                <a:effectLst/>
                <a:latin typeface="+mn-lt"/>
                <a:ea typeface="+mn-ea"/>
                <a:cs typeface="+mn-cs"/>
              </a:rPr>
              <a:t>Här</a:t>
            </a:r>
            <a:r>
              <a:rPr lang="sv-SE" sz="1200" kern="1200" dirty="0" smtClean="0">
                <a:solidFill>
                  <a:schemeClr val="tx1"/>
                </a:solidFill>
                <a:effectLst/>
                <a:latin typeface="+mn-lt"/>
                <a:ea typeface="+mn-ea"/>
                <a:cs typeface="+mn-cs"/>
              </a:rPr>
              <a:t> kan</a:t>
            </a:r>
            <a:r>
              <a:rPr lang="sv-SE" sz="1200" kern="1200" baseline="0" dirty="0" smtClean="0">
                <a:solidFill>
                  <a:schemeClr val="tx1"/>
                </a:solidFill>
                <a:effectLst/>
                <a:latin typeface="+mn-lt"/>
                <a:ea typeface="+mn-ea"/>
                <a:cs typeface="+mn-cs"/>
              </a:rPr>
              <a:t> du fylla i </a:t>
            </a:r>
            <a:r>
              <a:rPr lang="sv-SE" sz="1200" kern="1200" dirty="0" smtClean="0">
                <a:solidFill>
                  <a:schemeClr val="tx1"/>
                </a:solidFill>
                <a:effectLst/>
                <a:latin typeface="+mn-lt"/>
                <a:ea typeface="+mn-ea"/>
                <a:cs typeface="+mn-cs"/>
              </a:rPr>
              <a:t>varför ni gör denna workshop på den här arbetsplatsen.</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Det kan vara något av de ovanstående syftena och då </a:t>
            </a:r>
            <a:r>
              <a:rPr lang="sv-SE" sz="1200" kern="1200" baseline="0" dirty="0" smtClean="0">
                <a:solidFill>
                  <a:schemeClr val="tx1"/>
                </a:solidFill>
                <a:effectLst/>
                <a:latin typeface="+mn-lt"/>
                <a:ea typeface="+mn-ea"/>
                <a:cs typeface="+mn-cs"/>
              </a:rPr>
              <a:t>betona</a:t>
            </a:r>
            <a:r>
              <a:rPr lang="sv-SE" sz="1200" kern="1200" dirty="0" smtClean="0">
                <a:solidFill>
                  <a:schemeClr val="tx1"/>
                </a:solidFill>
                <a:effectLst/>
                <a:latin typeface="+mn-lt"/>
                <a:ea typeface="+mn-ea"/>
                <a:cs typeface="+mn-cs"/>
              </a:rPr>
              <a:t> det, eller så kan det finnas någon annan anledning och då berättar du det.</a:t>
            </a:r>
          </a:p>
          <a:p>
            <a:endParaRPr lang="sv-SE" dirty="0"/>
          </a:p>
        </p:txBody>
      </p:sp>
      <p:sp>
        <p:nvSpPr>
          <p:cNvPr id="4" name="Platshållare för bildnummer 3"/>
          <p:cNvSpPr>
            <a:spLocks noGrp="1"/>
          </p:cNvSpPr>
          <p:nvPr>
            <p:ph type="sldNum" sz="quarter" idx="10"/>
          </p:nvPr>
        </p:nvSpPr>
        <p:spPr/>
        <p:txBody>
          <a:bodyPr/>
          <a:lstStyle/>
          <a:p>
            <a:fld id="{1B41599E-AD93-4E2A-A45B-CCB70B03971F}" type="slidenum">
              <a:rPr lang="sv-SE" smtClean="0"/>
              <a:t>3</a:t>
            </a:fld>
            <a:endParaRPr lang="sv-SE"/>
          </a:p>
        </p:txBody>
      </p:sp>
    </p:spTree>
    <p:extLst>
      <p:ext uri="{BB962C8B-B14F-4D97-AF65-F5344CB8AC3E}">
        <p14:creationId xmlns:p14="http://schemas.microsoft.com/office/powerpoint/2010/main" val="4034411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Du</a:t>
            </a:r>
            <a:r>
              <a:rPr lang="sv-SE" sz="1200" kern="1200" baseline="0" dirty="0" smtClean="0">
                <a:solidFill>
                  <a:schemeClr val="tx1"/>
                </a:solidFill>
                <a:effectLst/>
                <a:latin typeface="+mn-lt"/>
                <a:ea typeface="+mn-ea"/>
                <a:cs typeface="+mn-cs"/>
              </a:rPr>
              <a:t> kan betona att d</a:t>
            </a:r>
            <a:r>
              <a:rPr lang="sv-SE" sz="1200" kern="1200" dirty="0" smtClean="0">
                <a:solidFill>
                  <a:schemeClr val="tx1"/>
                </a:solidFill>
                <a:effectLst/>
                <a:latin typeface="+mn-lt"/>
                <a:ea typeface="+mn-ea"/>
                <a:cs typeface="+mn-cs"/>
              </a:rPr>
              <a:t>et kan vara svårt att veta vad det här arbetet kommer att resultera i för er. Det man har sett som ett direkt resultat av tidigare workshops och forskning kring motivation är: </a:t>
            </a:r>
          </a:p>
          <a:p>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kern="1200" dirty="0" smtClean="0">
                <a:solidFill>
                  <a:schemeClr val="tx1"/>
                </a:solidFill>
                <a:effectLst/>
                <a:latin typeface="+mn-lt"/>
                <a:ea typeface="+mn-ea"/>
                <a:cs typeface="+mn-cs"/>
              </a:rPr>
              <a:t>Ökad kvalitet och måluppfyllelse</a:t>
            </a:r>
            <a:r>
              <a:rPr lang="sv-SE" sz="1200" b="1" i="1" kern="1200" dirty="0" smtClean="0">
                <a:solidFill>
                  <a:schemeClr val="tx1"/>
                </a:solidFill>
                <a:effectLst/>
                <a:latin typeface="+mn-lt"/>
                <a:ea typeface="+mn-ea"/>
                <a:cs typeface="+mn-cs"/>
              </a:rPr>
              <a:t/>
            </a:r>
            <a:br>
              <a:rPr lang="sv-SE" sz="1200" b="1" i="1" kern="1200" dirty="0" smtClean="0">
                <a:solidFill>
                  <a:schemeClr val="tx1"/>
                </a:solidFill>
                <a:effectLst/>
                <a:latin typeface="+mn-lt"/>
                <a:ea typeface="+mn-ea"/>
                <a:cs typeface="+mn-cs"/>
              </a:rPr>
            </a:br>
            <a:r>
              <a:rPr lang="sv-SE" sz="1200" kern="1200" dirty="0" smtClean="0">
                <a:solidFill>
                  <a:schemeClr val="tx1"/>
                </a:solidFill>
                <a:effectLst/>
                <a:latin typeface="+mn-lt"/>
                <a:ea typeface="+mn-ea"/>
                <a:cs typeface="+mn-cs"/>
              </a:rPr>
              <a:t>Om vi har fokus på att utveckla vårt arbete så att det blir så bra som möjligt för de vi finns till för och samtidigt arbetar med rätt saker och har rätt kompetens för arbetet, så bör det ge ökad kvalitet och måluppfyllelse.</a:t>
            </a:r>
          </a:p>
          <a:p>
            <a:pPr lvl="0"/>
            <a:endParaRPr lang="sv-SE" sz="1200" b="1" kern="1200" dirty="0" smtClean="0">
              <a:solidFill>
                <a:schemeClr val="tx1"/>
              </a:solidFill>
              <a:effectLst/>
              <a:latin typeface="+mn-lt"/>
              <a:ea typeface="+mn-ea"/>
              <a:cs typeface="+mn-cs"/>
            </a:endParaRPr>
          </a:p>
          <a:p>
            <a:pPr lvl="0"/>
            <a:r>
              <a:rPr lang="sv-SE" sz="1200" b="1" kern="1200" dirty="0" smtClean="0">
                <a:solidFill>
                  <a:schemeClr val="tx1"/>
                </a:solidFill>
                <a:effectLst/>
                <a:latin typeface="+mn-lt"/>
                <a:ea typeface="+mn-ea"/>
                <a:cs typeface="+mn-cs"/>
              </a:rPr>
              <a:t>Rätt kompetens och bemanning för våra uppdrag </a:t>
            </a:r>
            <a:br>
              <a:rPr lang="sv-SE" sz="1200" b="1" kern="1200" dirty="0" smtClean="0">
                <a:solidFill>
                  <a:schemeClr val="tx1"/>
                </a:solidFill>
                <a:effectLst/>
                <a:latin typeface="+mn-lt"/>
                <a:ea typeface="+mn-ea"/>
                <a:cs typeface="+mn-cs"/>
              </a:rPr>
            </a:br>
            <a:r>
              <a:rPr lang="sv-SE" sz="1200" kern="1200" dirty="0" smtClean="0">
                <a:solidFill>
                  <a:schemeClr val="tx1"/>
                </a:solidFill>
                <a:effectLst/>
                <a:latin typeface="+mn-lt"/>
                <a:ea typeface="+mn-ea"/>
                <a:cs typeface="+mn-cs"/>
              </a:rPr>
              <a:t>Metoden ger chefer ett bra underlag för hur de ska möta behov vid kommande rekryteringar. Kartläggningen ger alltså ett underlag så att ni kan rekrytera rätt kompetens till era uppdrag. Arbetet kan leda till förändrade kravprofiler eller att annan kompetens än nuvarande ska utföra arbetsuppgifter. </a:t>
            </a:r>
          </a:p>
          <a:p>
            <a:pPr lvl="0"/>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Delaktighet och inflytande</a:t>
            </a:r>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Oavsett vad vi får fram i arbetet så har vi haft möjlighet att ha en dialog kring hur vi utför vårt arbete och hur vi ser på att det kan utvecklas. Detta är en del av att alla blir delaktiga och får inflytande på vad som görs på jobbet och upplevelsen av arbetssituationen.</a:t>
            </a:r>
            <a:r>
              <a:rPr lang="sv-SE" sz="1200" b="1" kern="1200" dirty="0" smtClean="0">
                <a:solidFill>
                  <a:schemeClr val="tx1"/>
                </a:solidFill>
                <a:effectLst/>
                <a:latin typeface="+mn-lt"/>
                <a:ea typeface="+mn-ea"/>
                <a:cs typeface="+mn-cs"/>
              </a:rPr>
              <a:t> </a:t>
            </a:r>
          </a:p>
          <a:p>
            <a:pPr lvl="0"/>
            <a:endParaRPr lang="sv-SE" sz="1200" b="1" kern="1200" dirty="0" smtClean="0">
              <a:solidFill>
                <a:schemeClr val="tx1"/>
              </a:solidFill>
              <a:effectLst/>
              <a:latin typeface="+mn-lt"/>
              <a:ea typeface="+mn-ea"/>
              <a:cs typeface="+mn-cs"/>
            </a:endParaRPr>
          </a:p>
          <a:p>
            <a:pPr lvl="0"/>
            <a:r>
              <a:rPr lang="sv-SE" sz="1200" b="1" kern="1200" dirty="0" smtClean="0">
                <a:solidFill>
                  <a:schemeClr val="tx1"/>
                </a:solidFill>
                <a:effectLst/>
                <a:latin typeface="+mn-lt"/>
                <a:ea typeface="+mn-ea"/>
                <a:cs typeface="+mn-cs"/>
              </a:rPr>
              <a:t>Engagemang och hållbarhet i arbetslivet (bättre arbetsmiljö)</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När du vet vad du ska göra, när du har rätt kompetens för ditt uppdrag och får nyttja den kompetens du har rätt, så blir ditt uppdrag och handlingsutrymme tydligare och kan leda till minskad frustration. Metoden kan bidra till positiva effekter på den sociala och organisatoriska arbetsmiljön.</a:t>
            </a:r>
          </a:p>
          <a:p>
            <a:endParaRPr lang="sv-SE" sz="1200" b="1" kern="1200" dirty="0" smtClean="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1B41599E-AD93-4E2A-A45B-CCB70B03971F}" type="slidenum">
              <a:rPr lang="sv-SE" smtClean="0"/>
              <a:t>4</a:t>
            </a:fld>
            <a:endParaRPr lang="sv-SE"/>
          </a:p>
        </p:txBody>
      </p:sp>
    </p:spTree>
    <p:extLst>
      <p:ext uri="{BB962C8B-B14F-4D97-AF65-F5344CB8AC3E}">
        <p14:creationId xmlns:p14="http://schemas.microsoft.com/office/powerpoint/2010/main" val="2744733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0" dirty="0" smtClean="0"/>
              <a:t>Den</a:t>
            </a:r>
            <a:r>
              <a:rPr lang="sv-SE" b="0" baseline="0" dirty="0" smtClean="0"/>
              <a:t> här bilden används för att beskriva processen. En idé kan vara att lägga till en tidsplan på denna bild.</a:t>
            </a:r>
            <a:r>
              <a:rPr lang="sv-SE" dirty="0" smtClean="0"/>
              <a:t> Det går självklart</a:t>
            </a:r>
            <a:r>
              <a:rPr lang="sv-SE" baseline="0" dirty="0" smtClean="0"/>
              <a:t> bra att justera och dela upp dessa steg på lite olika sätt. Här föreslås två tillfällen men kan även göras under en heldag, eller vid fyra olika arbetsplatsträffar. Du kan även förlägga hela eller delar av uppgift 1 som individuellt arbete, för att hoppa direkt till uppgift 2, och därmed spara lite tid.</a:t>
            </a:r>
            <a:endParaRPr lang="sv-SE" b="0" dirty="0" smtClean="0"/>
          </a:p>
          <a:p>
            <a:pPr lvl="0"/>
            <a:endParaRPr lang="sv-SE" sz="1200" b="0" kern="1200" dirty="0" smtClean="0">
              <a:solidFill>
                <a:schemeClr val="tx1"/>
              </a:solidFill>
              <a:effectLst/>
              <a:latin typeface="+mn-lt"/>
              <a:ea typeface="+mn-ea"/>
              <a:cs typeface="+mn-cs"/>
            </a:endParaRPr>
          </a:p>
          <a:p>
            <a:pPr lvl="0"/>
            <a:r>
              <a:rPr lang="sv-SE" sz="1200" b="1" kern="1200" dirty="0" smtClean="0">
                <a:solidFill>
                  <a:schemeClr val="tx1"/>
                </a:solidFill>
                <a:effectLst/>
                <a:latin typeface="+mn-lt"/>
                <a:ea typeface="+mn-ea"/>
                <a:cs typeface="+mn-cs"/>
              </a:rPr>
              <a:t>Förslag</a:t>
            </a:r>
            <a:r>
              <a:rPr lang="sv-SE" sz="1200" b="1" kern="1200" baseline="0" dirty="0" smtClean="0">
                <a:solidFill>
                  <a:schemeClr val="tx1"/>
                </a:solidFill>
                <a:effectLst/>
                <a:latin typeface="+mn-lt"/>
                <a:ea typeface="+mn-ea"/>
                <a:cs typeface="+mn-cs"/>
              </a:rPr>
              <a:t> till manus</a:t>
            </a:r>
            <a:endParaRPr lang="sv-SE" sz="1200" b="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sv-SE" sz="1200" b="0" kern="1200" dirty="0" smtClean="0">
                <a:solidFill>
                  <a:schemeClr val="tx1"/>
                </a:solidFill>
                <a:effectLst/>
                <a:latin typeface="+mn-lt"/>
                <a:ea typeface="+mn-ea"/>
                <a:cs typeface="+mn-cs"/>
              </a:rPr>
              <a:t>Workshop 1</a:t>
            </a:r>
            <a:r>
              <a:rPr lang="sv-SE" sz="1200" kern="1200" dirty="0" smtClean="0">
                <a:solidFill>
                  <a:schemeClr val="tx1"/>
                </a:solidFill>
                <a:effectLst/>
                <a:latin typeface="+mn-lt"/>
                <a:ea typeface="+mn-ea"/>
                <a:cs typeface="+mn-cs"/>
              </a:rPr>
              <a:t> som vi ska göra idag är en kartläggning av nuläget och vilka arbetsuppgifter som görs idag. Vi kommer också att diskutera uppdraget vi har idag och omvärldens påverkan på det.</a:t>
            </a:r>
          </a:p>
          <a:p>
            <a:pPr marL="171450" lvl="0" indent="-171450">
              <a:buFont typeface="Arial" panose="020B0604020202020204" pitchFamily="34" charset="0"/>
              <a:buChar char="•"/>
            </a:pPr>
            <a:r>
              <a:rPr lang="sv-SE" sz="1200" b="0" kern="1200" dirty="0" smtClean="0">
                <a:solidFill>
                  <a:schemeClr val="tx1"/>
                </a:solidFill>
                <a:effectLst/>
                <a:latin typeface="+mn-lt"/>
                <a:ea typeface="+mn-ea"/>
                <a:cs typeface="+mn-cs"/>
              </a:rPr>
              <a:t>Workshop 2</a:t>
            </a:r>
            <a:r>
              <a:rPr lang="sv-SE" sz="1200" kern="1200" dirty="0" smtClean="0">
                <a:solidFill>
                  <a:schemeClr val="tx1"/>
                </a:solidFill>
                <a:effectLst/>
                <a:latin typeface="+mn-lt"/>
                <a:ea typeface="+mn-ea"/>
                <a:cs typeface="+mn-cs"/>
              </a:rPr>
              <a:t> som vi kommer göra (infoga</a:t>
            </a:r>
            <a:r>
              <a:rPr lang="sv-SE" sz="1200" kern="1200" baseline="0" dirty="0" smtClean="0">
                <a:solidFill>
                  <a:schemeClr val="tx1"/>
                </a:solidFill>
                <a:effectLst/>
                <a:latin typeface="+mn-lt"/>
                <a:ea typeface="+mn-ea"/>
                <a:cs typeface="+mn-cs"/>
              </a:rPr>
              <a:t> datum)</a:t>
            </a:r>
            <a:r>
              <a:rPr lang="sv-SE" sz="1200" kern="1200" dirty="0" smtClean="0">
                <a:solidFill>
                  <a:schemeClr val="tx1"/>
                </a:solidFill>
                <a:effectLst/>
                <a:latin typeface="+mn-lt"/>
                <a:ea typeface="+mn-ea"/>
                <a:cs typeface="+mn-cs"/>
              </a:rPr>
              <a:t> är mer en analys om vi/ni gör rätt saker och om det är rätt kompetens som gör de arbetsuppgifterna eller om vi bör komplettera med nya kompetenser så småningom. </a:t>
            </a:r>
          </a:p>
          <a:p>
            <a:pPr marL="171450" lvl="0" indent="-171450">
              <a:buFont typeface="Arial" panose="020B0604020202020204" pitchFamily="34" charset="0"/>
              <a:buChar char="•"/>
            </a:pPr>
            <a:r>
              <a:rPr lang="sv-SE" sz="1200" kern="1200" dirty="0" smtClean="0">
                <a:solidFill>
                  <a:schemeClr val="tx1"/>
                </a:solidFill>
                <a:effectLst/>
                <a:latin typeface="+mn-lt"/>
                <a:ea typeface="+mn-ea"/>
                <a:cs typeface="+mn-cs"/>
              </a:rPr>
              <a:t>Underlaget från workshop 1 och workshop 2 omhändertas sedan av chef för området/avdelningen för att arbeta vidare med. Förvaltar och för vidare till ledningsgrupp. Återkoppling kommer ske till deltagare/medarbetare på APT och/eller </a:t>
            </a:r>
            <a:r>
              <a:rPr lang="sv-SE" sz="1200" b="0" i="0" kern="1200" dirty="0" smtClean="0">
                <a:solidFill>
                  <a:schemeClr val="tx1"/>
                </a:solidFill>
                <a:effectLst/>
                <a:latin typeface="+mn-lt"/>
                <a:ea typeface="+mn-ea"/>
                <a:cs typeface="+mn-cs"/>
              </a:rPr>
              <a:t>infomöten/planeringsdagar. Chef tydliggör vilka förväntningar deltagaren kan eller bör ha.</a:t>
            </a:r>
            <a:endParaRPr lang="sv-SE" b="0" i="0" dirty="0" smtClean="0"/>
          </a:p>
          <a:p>
            <a:pPr marL="171450" lvl="0" indent="-171450">
              <a:buFont typeface="Arial" panose="020B0604020202020204" pitchFamily="34" charset="0"/>
              <a:buChar char="•"/>
            </a:pPr>
            <a:r>
              <a:rPr lang="sv-SE" sz="1200" kern="1200" dirty="0" smtClean="0">
                <a:solidFill>
                  <a:schemeClr val="tx1"/>
                </a:solidFill>
                <a:effectLst/>
                <a:latin typeface="+mn-lt"/>
                <a:ea typeface="+mn-ea"/>
                <a:cs typeface="+mn-cs"/>
              </a:rPr>
              <a:t>Dagens två</a:t>
            </a:r>
            <a:r>
              <a:rPr lang="sv-SE" sz="1200" kern="1200" baseline="0" dirty="0" smtClean="0">
                <a:solidFill>
                  <a:schemeClr val="tx1"/>
                </a:solidFill>
                <a:effectLst/>
                <a:latin typeface="+mn-lt"/>
                <a:ea typeface="+mn-ea"/>
                <a:cs typeface="+mn-cs"/>
              </a:rPr>
              <a:t> första uppgifter</a:t>
            </a:r>
            <a:r>
              <a:rPr lang="sv-SE" sz="1200" kern="1200" dirty="0" smtClean="0">
                <a:solidFill>
                  <a:schemeClr val="tx1"/>
                </a:solidFill>
                <a:effectLst/>
                <a:latin typeface="+mn-lt"/>
                <a:ea typeface="+mn-ea"/>
                <a:cs typeface="+mn-cs"/>
              </a:rPr>
              <a:t> har fokus på att kartlägga nuläget, vilka arbetsuppgifter ni faktiskt gör på dagarna. </a:t>
            </a:r>
            <a:r>
              <a:rPr lang="sv-SE" sz="1200" u="none" kern="1200" dirty="0" smtClean="0">
                <a:solidFill>
                  <a:schemeClr val="tx1"/>
                </a:solidFill>
                <a:effectLst/>
                <a:latin typeface="+mn-lt"/>
                <a:ea typeface="+mn-ea"/>
                <a:cs typeface="+mn-cs"/>
              </a:rPr>
              <a:t>Men vi börjar med att skapa samsyn kring vilket uppdrag vi har som </a:t>
            </a:r>
            <a:r>
              <a:rPr lang="sv-SE" sz="1200" b="0" u="none" kern="1200" dirty="0" smtClean="0">
                <a:solidFill>
                  <a:schemeClr val="tx1"/>
                </a:solidFill>
                <a:effectLst/>
                <a:latin typeface="+mn-lt"/>
                <a:ea typeface="+mn-ea"/>
                <a:cs typeface="+mn-cs"/>
              </a:rPr>
              <a:t>”</a:t>
            </a:r>
            <a:r>
              <a:rPr lang="sv-SE" sz="1200" b="0" u="none" kern="1200" dirty="0" smtClean="0">
                <a:solidFill>
                  <a:srgbClr val="FF0000"/>
                </a:solidFill>
                <a:effectLst/>
                <a:latin typeface="+mn-lt"/>
                <a:ea typeface="+mn-ea"/>
                <a:cs typeface="+mn-cs"/>
              </a:rPr>
              <a:t>yrkesbefattningen X”,</a:t>
            </a:r>
            <a:r>
              <a:rPr lang="sv-SE" sz="1200" b="0" u="none" kern="1200" baseline="0" dirty="0" smtClean="0">
                <a:solidFill>
                  <a:srgbClr val="FF0000"/>
                </a:solidFill>
                <a:effectLst/>
                <a:latin typeface="+mn-lt"/>
                <a:ea typeface="+mn-ea"/>
                <a:cs typeface="+mn-cs"/>
              </a:rPr>
              <a:t> genom uppgift 1 (nästa bild).</a:t>
            </a:r>
            <a:endParaRPr lang="sv-SE" dirty="0" smtClean="0"/>
          </a:p>
        </p:txBody>
      </p:sp>
      <p:sp>
        <p:nvSpPr>
          <p:cNvPr id="4" name="Platshållare för bildnummer 3"/>
          <p:cNvSpPr>
            <a:spLocks noGrp="1"/>
          </p:cNvSpPr>
          <p:nvPr>
            <p:ph type="sldNum" sz="quarter" idx="10"/>
          </p:nvPr>
        </p:nvSpPr>
        <p:spPr/>
        <p:txBody>
          <a:bodyPr/>
          <a:lstStyle/>
          <a:p>
            <a:fld id="{1B41599E-AD93-4E2A-A45B-CCB70B03971F}" type="slidenum">
              <a:rPr lang="sv-SE" smtClean="0"/>
              <a:t>5</a:t>
            </a:fld>
            <a:endParaRPr lang="sv-SE"/>
          </a:p>
        </p:txBody>
      </p:sp>
    </p:spTree>
    <p:extLst>
      <p:ext uri="{BB962C8B-B14F-4D97-AF65-F5344CB8AC3E}">
        <p14:creationId xmlns:p14="http://schemas.microsoft.com/office/powerpoint/2010/main" val="3718925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r>
              <a:rPr lang="sv-SE" sz="1200" b="1" i="0" kern="1200" dirty="0" smtClean="0">
                <a:solidFill>
                  <a:srgbClr val="FF0000"/>
                </a:solidFill>
                <a:effectLst/>
                <a:latin typeface="+mn-lt"/>
                <a:ea typeface="+mn-ea"/>
                <a:cs typeface="+mn-cs"/>
              </a:rPr>
              <a:t>OBS</a:t>
            </a:r>
            <a:r>
              <a:rPr lang="sv-SE" sz="1200" b="1" i="0" kern="1200" baseline="0" dirty="0" smtClean="0">
                <a:solidFill>
                  <a:srgbClr val="FF0000"/>
                </a:solidFill>
                <a:effectLst/>
                <a:latin typeface="+mn-lt"/>
                <a:ea typeface="+mn-ea"/>
                <a:cs typeface="+mn-cs"/>
              </a:rPr>
              <a:t> denna uppgift kan hoppas över beroende på hur mycket frågor om uppdraget tidigare diskuterats på arbetsplatsen. Den kan också behöva mycket tid om frågorna inte diskuterats i så stor omfattning.</a:t>
            </a:r>
            <a:endParaRPr lang="sv-SE" sz="1200" b="1" i="0" kern="1200" dirty="0" smtClean="0">
              <a:solidFill>
                <a:srgbClr val="FF0000"/>
              </a:solidFill>
              <a:effectLst/>
              <a:latin typeface="+mn-lt"/>
              <a:ea typeface="+mn-ea"/>
              <a:cs typeface="+mn-cs"/>
            </a:endParaRPr>
          </a:p>
          <a:p>
            <a:pPr marL="171450" indent="-171450">
              <a:buFont typeface="Arial" panose="020B0604020202020204" pitchFamily="34" charset="0"/>
              <a:buChar char="•"/>
            </a:pPr>
            <a:endParaRPr lang="sv-SE" sz="1200" b="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sv-SE" sz="1200" b="0" kern="1200" dirty="0" smtClean="0">
                <a:solidFill>
                  <a:schemeClr val="tx1"/>
                </a:solidFill>
                <a:effectLst/>
                <a:latin typeface="+mn-lt"/>
                <a:ea typeface="+mn-ea"/>
                <a:cs typeface="+mn-cs"/>
              </a:rPr>
              <a:t>Justera </a:t>
            </a:r>
            <a:r>
              <a:rPr lang="sv-SE" sz="1200" b="0" kern="1200" dirty="0" smtClean="0">
                <a:solidFill>
                  <a:schemeClr val="tx1"/>
                </a:solidFill>
                <a:effectLst/>
                <a:latin typeface="+mn-lt"/>
                <a:ea typeface="+mn-ea"/>
                <a:cs typeface="+mn-cs"/>
              </a:rPr>
              <a:t>rödmarkerat</a:t>
            </a:r>
            <a:r>
              <a:rPr lang="sv-SE" sz="1200" b="0" kern="1200" baseline="0" dirty="0" smtClean="0">
                <a:solidFill>
                  <a:schemeClr val="tx1"/>
                </a:solidFill>
                <a:effectLst/>
                <a:latin typeface="+mn-lt"/>
                <a:ea typeface="+mn-ea"/>
                <a:cs typeface="+mn-cs"/>
              </a:rPr>
              <a:t> så att det passar målgruppen.</a:t>
            </a:r>
            <a:endParaRPr lang="sv-SE" sz="1200" b="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sv-SE" sz="1200" b="0" kern="1200" dirty="0" smtClean="0">
                <a:solidFill>
                  <a:schemeClr val="tx1"/>
                </a:solidFill>
                <a:effectLst/>
                <a:latin typeface="+mn-lt"/>
                <a:ea typeface="+mn-ea"/>
                <a:cs typeface="+mn-cs"/>
              </a:rPr>
              <a:t>Om</a:t>
            </a:r>
            <a:r>
              <a:rPr lang="sv-SE" sz="1200" b="0" kern="1200" baseline="0" dirty="0" smtClean="0">
                <a:solidFill>
                  <a:schemeClr val="tx1"/>
                </a:solidFill>
                <a:effectLst/>
                <a:latin typeface="+mn-lt"/>
                <a:ea typeface="+mn-ea"/>
                <a:cs typeface="+mn-cs"/>
              </a:rPr>
              <a:t> den här övningen sker i grupp (alternativet är att ge detta i uppdrag som en individuell uppgift innan gemensam workshop): L</a:t>
            </a:r>
            <a:r>
              <a:rPr lang="sv-SE" sz="1200" b="0" kern="1200" dirty="0" smtClean="0">
                <a:solidFill>
                  <a:schemeClr val="tx1"/>
                </a:solidFill>
                <a:effectLst/>
                <a:latin typeface="+mn-lt"/>
                <a:ea typeface="+mn-ea"/>
                <a:cs typeface="+mn-cs"/>
              </a:rPr>
              <a:t>åt deltagarna diskutera frågorna</a:t>
            </a:r>
            <a:r>
              <a:rPr lang="sv-SE" sz="1200" b="0" kern="1200" baseline="0" dirty="0" smtClean="0">
                <a:solidFill>
                  <a:schemeClr val="tx1"/>
                </a:solidFill>
                <a:effectLst/>
                <a:latin typeface="+mn-lt"/>
                <a:ea typeface="+mn-ea"/>
                <a:cs typeface="+mn-cs"/>
              </a:rPr>
              <a:t>, t ex två och två några minuter. </a:t>
            </a:r>
          </a:p>
          <a:p>
            <a:endParaRPr lang="sv-SE" sz="1200" b="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Reflektera och summera i helgrupp</a:t>
            </a:r>
          </a:p>
          <a:p>
            <a:pPr marL="171450" lvl="0" indent="-171450">
              <a:buFont typeface="Arial" panose="020B0604020202020204" pitchFamily="34" charset="0"/>
              <a:buChar char="•"/>
            </a:pPr>
            <a:r>
              <a:rPr lang="sv-SE" sz="1200" kern="1200" dirty="0" smtClean="0">
                <a:solidFill>
                  <a:schemeClr val="tx1"/>
                </a:solidFill>
                <a:effectLst/>
                <a:latin typeface="+mn-lt"/>
                <a:ea typeface="+mn-ea"/>
                <a:cs typeface="+mn-cs"/>
              </a:rPr>
              <a:t>Finns det samsyn? Spretar det? </a:t>
            </a:r>
          </a:p>
          <a:p>
            <a:pPr marL="171450" lvl="0" indent="-171450">
              <a:buFont typeface="Arial" panose="020B0604020202020204" pitchFamily="34" charset="0"/>
              <a:buChar char="•"/>
            </a:pPr>
            <a:r>
              <a:rPr lang="sv-SE" sz="1200" kern="1200" dirty="0" smtClean="0">
                <a:solidFill>
                  <a:schemeClr val="tx1"/>
                </a:solidFill>
                <a:effectLst/>
                <a:latin typeface="+mn-lt"/>
                <a:ea typeface="+mn-ea"/>
                <a:cs typeface="+mn-cs"/>
              </a:rPr>
              <a:t>Finns det mycket frustration och otydlighet? </a:t>
            </a:r>
          </a:p>
          <a:p>
            <a:pPr marL="171450" lvl="0" indent="-171450">
              <a:buFont typeface="Arial" panose="020B0604020202020204" pitchFamily="34" charset="0"/>
              <a:buChar char="•"/>
            </a:pPr>
            <a:r>
              <a:rPr lang="sv-SE" sz="1200" kern="1200" dirty="0" smtClean="0">
                <a:solidFill>
                  <a:schemeClr val="tx1"/>
                </a:solidFill>
                <a:effectLst/>
                <a:latin typeface="+mn-lt"/>
                <a:ea typeface="+mn-ea"/>
                <a:cs typeface="+mn-cs"/>
              </a:rPr>
              <a:t>Nu har vi en gemensam plattform inför nästa uppgift, och vi har med oss en förståelse att det kan spreta eller råda samsyn.</a:t>
            </a:r>
          </a:p>
          <a:p>
            <a:pPr marL="171450" lvl="0" indent="-171450">
              <a:buFont typeface="Arial" panose="020B0604020202020204" pitchFamily="34" charset="0"/>
              <a:buChar char="•"/>
            </a:pPr>
            <a:r>
              <a:rPr lang="sv-SE" sz="1200" kern="1200" dirty="0" smtClean="0">
                <a:solidFill>
                  <a:schemeClr val="tx1"/>
                </a:solidFill>
                <a:effectLst/>
                <a:latin typeface="+mn-lt"/>
                <a:ea typeface="+mn-ea"/>
                <a:cs typeface="+mn-cs"/>
              </a:rPr>
              <a:t>Det ni sagt nu kommer också återkomma nästa gång vi ses på workshop 2. </a:t>
            </a:r>
          </a:p>
        </p:txBody>
      </p:sp>
      <p:sp>
        <p:nvSpPr>
          <p:cNvPr id="4" name="Platshållare för bildnummer 3"/>
          <p:cNvSpPr>
            <a:spLocks noGrp="1"/>
          </p:cNvSpPr>
          <p:nvPr>
            <p:ph type="sldNum" sz="quarter" idx="10"/>
          </p:nvPr>
        </p:nvSpPr>
        <p:spPr/>
        <p:txBody>
          <a:bodyPr/>
          <a:lstStyle/>
          <a:p>
            <a:fld id="{1B41599E-AD93-4E2A-A45B-CCB70B03971F}" type="slidenum">
              <a:rPr lang="sv-SE" smtClean="0"/>
              <a:t>6</a:t>
            </a:fld>
            <a:endParaRPr lang="sv-SE"/>
          </a:p>
        </p:txBody>
      </p:sp>
    </p:spTree>
    <p:extLst>
      <p:ext uri="{BB962C8B-B14F-4D97-AF65-F5344CB8AC3E}">
        <p14:creationId xmlns:p14="http://schemas.microsoft.com/office/powerpoint/2010/main" val="4249086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r>
              <a:rPr lang="sv-SE" sz="1200" kern="1200" dirty="0" smtClean="0">
                <a:solidFill>
                  <a:schemeClr val="tx1"/>
                </a:solidFill>
                <a:effectLst/>
                <a:latin typeface="+mn-lt"/>
                <a:ea typeface="+mn-ea"/>
                <a:cs typeface="+mn-cs"/>
              </a:rPr>
              <a:t>Den här uppgiften går ut på att ni skriver ner på post-it de arbetsuppgifter ni gör. Det</a:t>
            </a:r>
            <a:r>
              <a:rPr lang="sv-SE" sz="1200" kern="1200" baseline="0" dirty="0" smtClean="0">
                <a:solidFill>
                  <a:schemeClr val="tx1"/>
                </a:solidFill>
                <a:effectLst/>
                <a:latin typeface="+mn-lt"/>
                <a:ea typeface="+mn-ea"/>
                <a:cs typeface="+mn-cs"/>
              </a:rPr>
              <a:t> är en förberedelse för nästa övning, när vi ska använda lapparna.</a:t>
            </a:r>
          </a:p>
          <a:p>
            <a:pPr lvl="0"/>
            <a:endParaRPr lang="sv-SE" sz="1200" b="1" kern="1200" baseline="0" dirty="0" smtClean="0">
              <a:solidFill>
                <a:schemeClr val="tx1"/>
              </a:solidFill>
              <a:effectLst/>
              <a:latin typeface="+mn-lt"/>
              <a:ea typeface="+mn-ea"/>
              <a:cs typeface="+mn-cs"/>
            </a:endParaRPr>
          </a:p>
          <a:p>
            <a:pPr lvl="0"/>
            <a:r>
              <a:rPr lang="sv-SE" sz="1200" b="1" kern="1200" dirty="0" smtClean="0">
                <a:solidFill>
                  <a:schemeClr val="tx1"/>
                </a:solidFill>
                <a:effectLst/>
                <a:latin typeface="+mn-lt"/>
                <a:ea typeface="+mn-ea"/>
                <a:cs typeface="+mn-cs"/>
              </a:rPr>
              <a:t>Tänk på </a:t>
            </a:r>
            <a:endParaRPr lang="sv-SE"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sv-SE" sz="1200" kern="1200" dirty="0" smtClean="0">
                <a:solidFill>
                  <a:schemeClr val="tx1"/>
                </a:solidFill>
                <a:effectLst/>
                <a:latin typeface="+mn-lt"/>
                <a:ea typeface="+mn-ea"/>
                <a:cs typeface="+mn-cs"/>
              </a:rPr>
              <a:t>Arbete i grupper men</a:t>
            </a:r>
            <a:r>
              <a:rPr lang="sv-SE" sz="1200" kern="1200" baseline="0" dirty="0" smtClean="0">
                <a:solidFill>
                  <a:schemeClr val="tx1"/>
                </a:solidFill>
                <a:effectLst/>
                <a:latin typeface="+mn-lt"/>
                <a:ea typeface="+mn-ea"/>
                <a:cs typeface="+mn-cs"/>
              </a:rPr>
              <a:t> d</a:t>
            </a:r>
            <a:r>
              <a:rPr lang="sv-SE" sz="1200" kern="1200" dirty="0" smtClean="0">
                <a:solidFill>
                  <a:schemeClr val="tx1"/>
                </a:solidFill>
                <a:effectLst/>
                <a:latin typeface="+mn-lt"/>
                <a:ea typeface="+mn-ea"/>
                <a:cs typeface="+mn-cs"/>
              </a:rPr>
              <a:t>et behöver inte vara ”konsensus” utan deltagarna skriver ner det de själva gör även om kollegorna inte gör det. De uppgifter de har/gör gemensamt behöver de bara skriva ner en gång.</a:t>
            </a:r>
          </a:p>
          <a:p>
            <a:pPr marL="171450" lvl="0" indent="-171450">
              <a:buFont typeface="Arial" panose="020B0604020202020204" pitchFamily="34" charset="0"/>
              <a:buChar char="•"/>
            </a:pPr>
            <a:r>
              <a:rPr lang="sv-SE" sz="1200" kern="1200" dirty="0" smtClean="0">
                <a:solidFill>
                  <a:schemeClr val="tx1"/>
                </a:solidFill>
                <a:effectLst/>
                <a:latin typeface="+mn-lt"/>
                <a:ea typeface="+mn-ea"/>
                <a:cs typeface="+mn-cs"/>
              </a:rPr>
              <a:t>Värdera inte några arbetsuppgifter i det här läget. Poängtera att alla arbetsuppgifter är av intresse, även sådant</a:t>
            </a:r>
            <a:r>
              <a:rPr lang="sv-SE" sz="1200" kern="1200" baseline="0" dirty="0" smtClean="0">
                <a:solidFill>
                  <a:schemeClr val="tx1"/>
                </a:solidFill>
                <a:effectLst/>
                <a:latin typeface="+mn-lt"/>
                <a:ea typeface="+mn-ea"/>
                <a:cs typeface="+mn-cs"/>
              </a:rPr>
              <a:t> som man anser att någon annan borde göra eller sådant man inte borde göra alls i verksamheten, eftersom det kommer att användas i nästa övning.</a:t>
            </a:r>
          </a:p>
          <a:p>
            <a:pPr marL="171450" lvl="0" indent="-171450">
              <a:buFont typeface="Arial" panose="020B0604020202020204" pitchFamily="34" charset="0"/>
              <a:buChar char="•"/>
            </a:pPr>
            <a:r>
              <a:rPr lang="sv-SE" sz="1200" kern="1200" baseline="0" dirty="0" smtClean="0">
                <a:solidFill>
                  <a:schemeClr val="tx1"/>
                </a:solidFill>
                <a:effectLst/>
                <a:latin typeface="+mn-lt"/>
                <a:ea typeface="+mn-ea"/>
                <a:cs typeface="+mn-cs"/>
              </a:rPr>
              <a:t>Använd gärna nästa bild i presentationen för att ge exempel innan de drar igång med övningen. </a:t>
            </a:r>
          </a:p>
          <a:p>
            <a:pPr marL="171450" lvl="0" indent="-171450">
              <a:buFont typeface="Arial" panose="020B0604020202020204" pitchFamily="34" charset="0"/>
              <a:buChar char="•"/>
            </a:pPr>
            <a:r>
              <a:rPr lang="sv-SE" sz="1200" kern="1200" baseline="0" dirty="0" smtClean="0">
                <a:solidFill>
                  <a:schemeClr val="tx1"/>
                </a:solidFill>
                <a:effectLst/>
                <a:latin typeface="+mn-lt"/>
                <a:ea typeface="+mn-ea"/>
                <a:cs typeface="+mn-cs"/>
              </a:rPr>
              <a:t>Det kan vara så att deltagarna skriver ner arbetsuppgifter som inte alls görs i dagsläget men borde göras, det är i sin ordning.</a:t>
            </a:r>
          </a:p>
        </p:txBody>
      </p:sp>
      <p:sp>
        <p:nvSpPr>
          <p:cNvPr id="4" name="Platshållare för bildnummer 3"/>
          <p:cNvSpPr>
            <a:spLocks noGrp="1"/>
          </p:cNvSpPr>
          <p:nvPr>
            <p:ph type="sldNum" sz="quarter" idx="10"/>
          </p:nvPr>
        </p:nvSpPr>
        <p:spPr/>
        <p:txBody>
          <a:bodyPr/>
          <a:lstStyle/>
          <a:p>
            <a:fld id="{1B41599E-AD93-4E2A-A45B-CCB70B03971F}" type="slidenum">
              <a:rPr lang="sv-SE" smtClean="0"/>
              <a:t>7</a:t>
            </a:fld>
            <a:endParaRPr lang="sv-SE"/>
          </a:p>
        </p:txBody>
      </p:sp>
    </p:spTree>
    <p:extLst>
      <p:ext uri="{BB962C8B-B14F-4D97-AF65-F5344CB8AC3E}">
        <p14:creationId xmlns:p14="http://schemas.microsoft.com/office/powerpoint/2010/main" val="4115185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r>
              <a:rPr lang="sv-SE" dirty="0" smtClean="0"/>
              <a:t>Denna</a:t>
            </a:r>
            <a:r>
              <a:rPr lang="sv-SE" baseline="0" dirty="0" smtClean="0"/>
              <a:t> bild kan användas för att illustrera hur resultatet av övningen kan se ut.</a:t>
            </a:r>
            <a:r>
              <a:rPr lang="sv-SE" dirty="0" smtClean="0"/>
              <a:t> H</a:t>
            </a:r>
            <a:r>
              <a:rPr lang="sv-SE" baseline="0" dirty="0" smtClean="0"/>
              <a:t>är används arbetsuppgiften ”möte” som exempel men det kan vara bra att</a:t>
            </a:r>
            <a:r>
              <a:rPr lang="sv-SE" dirty="0" smtClean="0"/>
              <a:t> ändra arbetsuppgift i bilden för att passa målgruppen.</a:t>
            </a:r>
          </a:p>
          <a:p>
            <a:endParaRPr lang="sv-SE" dirty="0" smtClean="0"/>
          </a:p>
          <a:p>
            <a:r>
              <a:rPr lang="sv-SE" b="1" dirty="0" smtClean="0"/>
              <a:t>Tänk på</a:t>
            </a:r>
          </a:p>
          <a:p>
            <a:pPr marL="171450" indent="-171450">
              <a:buFont typeface="Arial" panose="020B0604020202020204" pitchFamily="34" charset="0"/>
              <a:buChar char="•"/>
            </a:pPr>
            <a:r>
              <a:rPr lang="sv-SE" dirty="0" smtClean="0"/>
              <a:t>Betona</a:t>
            </a:r>
            <a:r>
              <a:rPr lang="sv-SE" baseline="0" dirty="0" smtClean="0"/>
              <a:t> gärna den rutan som säger ”Sitta och vänta…” eftersom det då blir tydligt att även ”felaktiga” arbetsuppgifter ska synliggöras.</a:t>
            </a:r>
            <a:endParaRPr lang="sv-SE" dirty="0"/>
          </a:p>
        </p:txBody>
      </p:sp>
      <p:sp>
        <p:nvSpPr>
          <p:cNvPr id="4" name="Platshållare för bildnummer 3"/>
          <p:cNvSpPr>
            <a:spLocks noGrp="1"/>
          </p:cNvSpPr>
          <p:nvPr>
            <p:ph type="sldNum" sz="quarter" idx="10"/>
          </p:nvPr>
        </p:nvSpPr>
        <p:spPr/>
        <p:txBody>
          <a:bodyPr/>
          <a:lstStyle/>
          <a:p>
            <a:fld id="{1B41599E-AD93-4E2A-A45B-CCB70B03971F}" type="slidenum">
              <a:rPr lang="sv-SE" smtClean="0"/>
              <a:t>8</a:t>
            </a:fld>
            <a:endParaRPr lang="sv-SE"/>
          </a:p>
        </p:txBody>
      </p:sp>
    </p:spTree>
    <p:extLst>
      <p:ext uri="{BB962C8B-B14F-4D97-AF65-F5344CB8AC3E}">
        <p14:creationId xmlns:p14="http://schemas.microsoft.com/office/powerpoint/2010/main" val="31084677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r>
              <a:rPr lang="sv-SE" sz="1200" kern="1200" dirty="0" smtClean="0">
                <a:solidFill>
                  <a:schemeClr val="tx1"/>
                </a:solidFill>
                <a:effectLst/>
                <a:latin typeface="+mn-lt"/>
                <a:ea typeface="+mn-ea"/>
                <a:cs typeface="+mn-cs"/>
              </a:rPr>
              <a:t>Nu ska</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ni ska få jobba vidare med nästa uppgift som handlar om att sortera arbetsuppgifterna.</a:t>
            </a:r>
          </a:p>
          <a:p>
            <a:pPr lvl="0"/>
            <a:r>
              <a:rPr lang="sv-SE" sz="1200" kern="1200" dirty="0" smtClean="0">
                <a:solidFill>
                  <a:schemeClr val="tx1"/>
                </a:solidFill>
                <a:effectLst/>
                <a:latin typeface="+mn-lt"/>
                <a:ea typeface="+mn-ea"/>
                <a:cs typeface="+mn-cs"/>
              </a:rPr>
              <a:t>Sorteringen utgår från en piltavla och fyra färger, se nästa bild…</a:t>
            </a:r>
          </a:p>
          <a:p>
            <a:endParaRPr lang="sv-SE" dirty="0" smtClean="0"/>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1B41599E-AD93-4E2A-A45B-CCB70B03971F}" type="slidenum">
              <a:rPr lang="sv-SE" smtClean="0"/>
              <a:t>9</a:t>
            </a:fld>
            <a:endParaRPr lang="sv-SE"/>
          </a:p>
        </p:txBody>
      </p:sp>
    </p:spTree>
    <p:extLst>
      <p:ext uri="{BB962C8B-B14F-4D97-AF65-F5344CB8AC3E}">
        <p14:creationId xmlns:p14="http://schemas.microsoft.com/office/powerpoint/2010/main" val="12679874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Rubrik">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666000" y="2747964"/>
            <a:ext cx="9608400" cy="1966912"/>
          </a:xfrm>
        </p:spPr>
        <p:txBody>
          <a:bodyPr anchor="t">
            <a:noAutofit/>
          </a:bodyPr>
          <a:lstStyle>
            <a:lvl1pPr algn="ctr">
              <a:defRPr sz="5400">
                <a:solidFill>
                  <a:srgbClr val="222221"/>
                </a:solidFill>
              </a:defRPr>
            </a:lvl1pPr>
          </a:lstStyle>
          <a:p>
            <a:r>
              <a:rPr lang="sv-SE" dirty="0"/>
              <a:t>Klicka här för att ändra format</a:t>
            </a:r>
          </a:p>
        </p:txBody>
      </p:sp>
      <p:sp>
        <p:nvSpPr>
          <p:cNvPr id="4" name="Platshållare för datum 3"/>
          <p:cNvSpPr>
            <a:spLocks noGrp="1"/>
          </p:cNvSpPr>
          <p:nvPr>
            <p:ph type="dt" sz="half" idx="10"/>
          </p:nvPr>
        </p:nvSpPr>
        <p:spPr/>
        <p:txBody>
          <a:bodyPr/>
          <a:lstStyle>
            <a:lvl1pPr>
              <a:defRPr>
                <a:solidFill>
                  <a:srgbClr val="22222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B42D259-ACB8-4FD1-AC0F-9CAC8F5E07E0}" type="datetimeFigureOut">
              <a:rPr kumimoji="0" lang="sv-SE" sz="1200" b="0" i="0" u="none" strike="noStrike" kern="1200" cap="none" spc="0" normalizeH="0" baseline="0" noProof="0" smtClean="0">
                <a:ln>
                  <a:noFill/>
                </a:ln>
                <a:solidFill>
                  <a:srgbClr val="222221"/>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2021-03-12</a:t>
            </a:fld>
            <a:endParaRPr kumimoji="0" lang="sv-SE" sz="1200" b="0" i="0" u="none" strike="noStrike" kern="1200" cap="none" spc="0" normalizeH="0" baseline="0" noProof="0" dirty="0">
              <a:ln>
                <a:noFill/>
              </a:ln>
              <a:solidFill>
                <a:srgbClr val="222221"/>
              </a:solidFill>
              <a:effectLst/>
              <a:uLnTx/>
              <a:uFillTx/>
              <a:latin typeface="Arial"/>
              <a:ea typeface="+mn-ea"/>
              <a:cs typeface="+mn-cs"/>
            </a:endParaRPr>
          </a:p>
        </p:txBody>
      </p:sp>
      <p:sp>
        <p:nvSpPr>
          <p:cNvPr id="5" name="Platshållare för sidfot 4"/>
          <p:cNvSpPr>
            <a:spLocks noGrp="1"/>
          </p:cNvSpPr>
          <p:nvPr>
            <p:ph type="ftr" sz="quarter" idx="11"/>
          </p:nvPr>
        </p:nvSpPr>
        <p:spPr/>
        <p:txBody>
          <a:bodyPr/>
          <a:lstStyle>
            <a:lvl1pPr>
              <a:defRPr>
                <a:solidFill>
                  <a:srgbClr val="22222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srgbClr val="222221"/>
              </a:solidFill>
              <a:effectLst/>
              <a:uLnTx/>
              <a:uFillTx/>
              <a:latin typeface="Arial"/>
              <a:ea typeface="+mn-ea"/>
              <a:cs typeface="+mn-cs"/>
            </a:endParaRPr>
          </a:p>
        </p:txBody>
      </p:sp>
      <p:sp>
        <p:nvSpPr>
          <p:cNvPr id="6" name="Platshållare för bildnummer 5"/>
          <p:cNvSpPr>
            <a:spLocks noGrp="1"/>
          </p:cNvSpPr>
          <p:nvPr>
            <p:ph type="sldNum" sz="quarter" idx="12"/>
          </p:nvPr>
        </p:nvSpPr>
        <p:spPr/>
        <p:txBody>
          <a:bodyPr/>
          <a:lstStyle>
            <a:lvl1pPr>
              <a:defRPr>
                <a:solidFill>
                  <a:srgbClr val="22222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4C9B0E5-37D7-412E-A162-6A236BADC197}" type="slidenum">
              <a:rPr kumimoji="0" lang="sv-SE" sz="1200" b="0" i="0" u="none" strike="noStrike" kern="1200" cap="none" spc="0" normalizeH="0" baseline="0" noProof="0" smtClean="0">
                <a:ln>
                  <a:noFill/>
                </a:ln>
                <a:solidFill>
                  <a:srgbClr val="222221"/>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dirty="0">
              <a:ln>
                <a:noFill/>
              </a:ln>
              <a:solidFill>
                <a:srgbClr val="222221"/>
              </a:solidFill>
              <a:effectLst/>
              <a:uLnTx/>
              <a:uFillTx/>
              <a:latin typeface="Arial"/>
              <a:ea typeface="+mn-ea"/>
              <a:cs typeface="+mn-cs"/>
            </a:endParaRPr>
          </a:p>
        </p:txBody>
      </p:sp>
      <p:pic>
        <p:nvPicPr>
          <p:cNvPr id="7" name="Bildobjekt 6" descr="En bild som visar ritning&#10;&#10;Automatiskt genererad beskrivning">
            <a:extLst>
              <a:ext uri="{FF2B5EF4-FFF2-40B4-BE49-F238E27FC236}">
                <a16:creationId xmlns:a16="http://schemas.microsoft.com/office/drawing/2014/main" id="{DC4C474C-256C-4F69-82DB-E30D2C1C098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90052" y="6211021"/>
            <a:ext cx="992904" cy="410400"/>
          </a:xfrm>
          <a:prstGeom prst="rect">
            <a:avLst/>
          </a:prstGeom>
        </p:spPr>
      </p:pic>
    </p:spTree>
    <p:extLst>
      <p:ext uri="{BB962C8B-B14F-4D97-AF65-F5344CB8AC3E}">
        <p14:creationId xmlns:p14="http://schemas.microsoft.com/office/powerpoint/2010/main" val="3961838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Större höger">
    <p:spTree>
      <p:nvGrpSpPr>
        <p:cNvPr id="1" name=""/>
        <p:cNvGrpSpPr/>
        <p:nvPr/>
      </p:nvGrpSpPr>
      <p:grpSpPr>
        <a:xfrm>
          <a:off x="0" y="0"/>
          <a:ext cx="0" cy="0"/>
          <a:chOff x="0" y="0"/>
          <a:chExt cx="0" cy="0"/>
        </a:xfrm>
      </p:grpSpPr>
      <p:sp>
        <p:nvSpPr>
          <p:cNvPr id="2" name="Rubrik 1"/>
          <p:cNvSpPr>
            <a:spLocks noGrp="1"/>
          </p:cNvSpPr>
          <p:nvPr>
            <p:ph type="title"/>
          </p:nvPr>
        </p:nvSpPr>
        <p:spPr>
          <a:xfrm>
            <a:off x="664234" y="874602"/>
            <a:ext cx="5326992" cy="1228518"/>
          </a:xfrm>
        </p:spPr>
        <p:txBody>
          <a:bodyPr/>
          <a:lstStyle/>
          <a:p>
            <a:r>
              <a:rPr lang="sv-SE" smtClean="0"/>
              <a:t>Klicka här för att ändra format</a:t>
            </a:r>
            <a:endParaRPr lang="sv-SE" dirty="0"/>
          </a:p>
        </p:txBody>
      </p:sp>
      <p:sp>
        <p:nvSpPr>
          <p:cNvPr id="3" name="Platshållare för innehåll 2"/>
          <p:cNvSpPr>
            <a:spLocks noGrp="1"/>
          </p:cNvSpPr>
          <p:nvPr>
            <p:ph sz="half" idx="1"/>
          </p:nvPr>
        </p:nvSpPr>
        <p:spPr>
          <a:xfrm>
            <a:off x="666000" y="2494800"/>
            <a:ext cx="5325226" cy="3740400"/>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6095999" y="874602"/>
            <a:ext cx="4172325" cy="536059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datum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65C18DA-410A-4124-BB0F-DE8CA676B1E5}" type="datetimeFigureOut">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2021-03-12</a:t>
            </a:fld>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
        <p:nvSpPr>
          <p:cNvPr id="6" name="Platshållare för sidfot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
        <p:nvSpPr>
          <p:cNvPr id="7" name="Platshållare för bildnumm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BAD975-63FF-4468-AC34-025F73E043F9}" type="slidenum">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273600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66000" y="875015"/>
            <a:ext cx="9608400" cy="1228105"/>
          </a:xfrm>
        </p:spPr>
        <p:txBody>
          <a:bodyPr>
            <a:noAutofit/>
          </a:bodyPr>
          <a:lstStyle/>
          <a:p>
            <a:r>
              <a:rPr lang="sv-SE" smtClean="0"/>
              <a:t>Klicka här för att ändra format</a:t>
            </a:r>
            <a:endParaRPr lang="sv-SE" dirty="0"/>
          </a:p>
        </p:txBody>
      </p:sp>
      <p:sp>
        <p:nvSpPr>
          <p:cNvPr id="3" name="Platshållare för text 2"/>
          <p:cNvSpPr>
            <a:spLocks noGrp="1"/>
          </p:cNvSpPr>
          <p:nvPr>
            <p:ph type="body" idx="1"/>
          </p:nvPr>
        </p:nvSpPr>
        <p:spPr>
          <a:xfrm>
            <a:off x="666001" y="2162175"/>
            <a:ext cx="4716000" cy="609600"/>
          </a:xfrm>
        </p:spPr>
        <p:txBody>
          <a:bodyPr anchor="ctr">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666000" y="2845950"/>
            <a:ext cx="4716000" cy="3391337"/>
          </a:xfrm>
        </p:spPr>
        <p:txBody>
          <a:bodyPr>
            <a:no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text 4"/>
          <p:cNvSpPr>
            <a:spLocks noGrp="1"/>
          </p:cNvSpPr>
          <p:nvPr>
            <p:ph type="body" sz="quarter" idx="3"/>
          </p:nvPr>
        </p:nvSpPr>
        <p:spPr>
          <a:xfrm>
            <a:off x="5551200" y="2162175"/>
            <a:ext cx="4723200" cy="609600"/>
          </a:xfrm>
        </p:spPr>
        <p:txBody>
          <a:bodyPr anchor="ctr">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5551200" y="2847600"/>
            <a:ext cx="4716000" cy="3391200"/>
          </a:xfrm>
        </p:spPr>
        <p:txBody>
          <a:bodyPr>
            <a:no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7" name="Platshållare för datum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65C18DA-410A-4124-BB0F-DE8CA676B1E5}" type="datetimeFigureOut">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2021-03-12</a:t>
            </a:fld>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
        <p:nvSpPr>
          <p:cNvPr id="8" name="Platshållare för sidfot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
        <p:nvSpPr>
          <p:cNvPr id="9" name="Platshållare för bildnumm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BAD975-63FF-4468-AC34-025F73E043F9}" type="slidenum">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40995283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datum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65C18DA-410A-4124-BB0F-DE8CA676B1E5}" type="datetimeFigureOut">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2021-03-12</a:t>
            </a:fld>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
        <p:nvSpPr>
          <p:cNvPr id="4" name="Platshållare för sidfot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
        <p:nvSpPr>
          <p:cNvPr id="5" name="Platshållare för bildnumm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BAD975-63FF-4468-AC34-025F73E043F9}" type="slidenum">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3430469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65C18DA-410A-4124-BB0F-DE8CA676B1E5}" type="datetimeFigureOut">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2021-03-12</a:t>
            </a:fld>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
        <p:nvSpPr>
          <p:cNvPr id="3" name="Platshållare för sidfot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
        <p:nvSpPr>
          <p:cNvPr id="4" name="Platshållare för bildnumm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BAD975-63FF-4468-AC34-025F73E043F9}" type="slidenum">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802892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Vit">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65C18DA-410A-4124-BB0F-DE8CA676B1E5}" type="datetimeFigureOut">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2021-03-12</a:t>
            </a:fld>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
        <p:nvSpPr>
          <p:cNvPr id="3" name="Platshållare för sidfot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
        <p:nvSpPr>
          <p:cNvPr id="4" name="Platshållare för bildnumm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BAD975-63FF-4468-AC34-025F73E043F9}" type="slidenum">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39667984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Rubrik">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666000" y="2747964"/>
            <a:ext cx="9608400" cy="1966912"/>
          </a:xfrm>
        </p:spPr>
        <p:txBody>
          <a:bodyPr anchor="t">
            <a:noAutofit/>
          </a:bodyPr>
          <a:lstStyle>
            <a:lvl1pPr algn="ctr">
              <a:defRPr sz="5400">
                <a:solidFill>
                  <a:srgbClr val="222221"/>
                </a:solidFill>
              </a:defRPr>
            </a:lvl1pPr>
          </a:lstStyle>
          <a:p>
            <a:r>
              <a:rPr lang="sv-SE" dirty="0"/>
              <a:t>Klicka här för att ändra format</a:t>
            </a:r>
          </a:p>
        </p:txBody>
      </p:sp>
      <p:sp>
        <p:nvSpPr>
          <p:cNvPr id="4" name="Platshållare för datum 3"/>
          <p:cNvSpPr>
            <a:spLocks noGrp="1"/>
          </p:cNvSpPr>
          <p:nvPr>
            <p:ph type="dt" sz="half" idx="10"/>
          </p:nvPr>
        </p:nvSpPr>
        <p:spPr/>
        <p:txBody>
          <a:bodyPr/>
          <a:lstStyle>
            <a:lvl1pPr>
              <a:defRPr>
                <a:solidFill>
                  <a:srgbClr val="22222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B42D259-ACB8-4FD1-AC0F-9CAC8F5E07E0}" type="datetimeFigureOut">
              <a:rPr kumimoji="0" lang="sv-SE" sz="1200" b="0" i="0" u="none" strike="noStrike" kern="1200" cap="none" spc="0" normalizeH="0" baseline="0" noProof="0" smtClean="0">
                <a:ln>
                  <a:noFill/>
                </a:ln>
                <a:solidFill>
                  <a:srgbClr val="222221"/>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2021-03-12</a:t>
            </a:fld>
            <a:endParaRPr kumimoji="0" lang="sv-SE" sz="1200" b="0" i="0" u="none" strike="noStrike" kern="1200" cap="none" spc="0" normalizeH="0" baseline="0" noProof="0" dirty="0">
              <a:ln>
                <a:noFill/>
              </a:ln>
              <a:solidFill>
                <a:srgbClr val="222221"/>
              </a:solidFill>
              <a:effectLst/>
              <a:uLnTx/>
              <a:uFillTx/>
              <a:latin typeface="Arial"/>
              <a:ea typeface="+mn-ea"/>
              <a:cs typeface="+mn-cs"/>
            </a:endParaRPr>
          </a:p>
        </p:txBody>
      </p:sp>
      <p:sp>
        <p:nvSpPr>
          <p:cNvPr id="5" name="Platshållare för sidfot 4"/>
          <p:cNvSpPr>
            <a:spLocks noGrp="1"/>
          </p:cNvSpPr>
          <p:nvPr>
            <p:ph type="ftr" sz="quarter" idx="11"/>
          </p:nvPr>
        </p:nvSpPr>
        <p:spPr/>
        <p:txBody>
          <a:bodyPr/>
          <a:lstStyle>
            <a:lvl1pPr>
              <a:defRPr>
                <a:solidFill>
                  <a:srgbClr val="22222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srgbClr val="222221"/>
              </a:solidFill>
              <a:effectLst/>
              <a:uLnTx/>
              <a:uFillTx/>
              <a:latin typeface="Arial"/>
              <a:ea typeface="+mn-ea"/>
              <a:cs typeface="+mn-cs"/>
            </a:endParaRPr>
          </a:p>
        </p:txBody>
      </p:sp>
      <p:sp>
        <p:nvSpPr>
          <p:cNvPr id="6" name="Platshållare för bildnummer 5"/>
          <p:cNvSpPr>
            <a:spLocks noGrp="1"/>
          </p:cNvSpPr>
          <p:nvPr>
            <p:ph type="sldNum" sz="quarter" idx="12"/>
          </p:nvPr>
        </p:nvSpPr>
        <p:spPr/>
        <p:txBody>
          <a:bodyPr/>
          <a:lstStyle>
            <a:lvl1pPr>
              <a:defRPr>
                <a:solidFill>
                  <a:srgbClr val="22222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4C9B0E5-37D7-412E-A162-6A236BADC197}" type="slidenum">
              <a:rPr kumimoji="0" lang="sv-SE" sz="1200" b="0" i="0" u="none" strike="noStrike" kern="1200" cap="none" spc="0" normalizeH="0" baseline="0" noProof="0" smtClean="0">
                <a:ln>
                  <a:noFill/>
                </a:ln>
                <a:solidFill>
                  <a:srgbClr val="222221"/>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dirty="0">
              <a:ln>
                <a:noFill/>
              </a:ln>
              <a:solidFill>
                <a:srgbClr val="222221"/>
              </a:solidFill>
              <a:effectLst/>
              <a:uLnTx/>
              <a:uFillTx/>
              <a:latin typeface="Arial"/>
              <a:ea typeface="+mn-ea"/>
              <a:cs typeface="+mn-cs"/>
            </a:endParaRPr>
          </a:p>
        </p:txBody>
      </p:sp>
      <p:pic>
        <p:nvPicPr>
          <p:cNvPr id="7" name="Bildobjekt 6" descr="En bild som visar ritning&#10;&#10;Automatiskt genererad beskrivning">
            <a:extLst>
              <a:ext uri="{FF2B5EF4-FFF2-40B4-BE49-F238E27FC236}">
                <a16:creationId xmlns:a16="http://schemas.microsoft.com/office/drawing/2014/main" id="{DC4C474C-256C-4F69-82DB-E30D2C1C098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90052" y="6211021"/>
            <a:ext cx="992904" cy="410400"/>
          </a:xfrm>
          <a:prstGeom prst="rect">
            <a:avLst/>
          </a:prstGeom>
        </p:spPr>
      </p:pic>
    </p:spTree>
    <p:extLst>
      <p:ext uri="{BB962C8B-B14F-4D97-AF65-F5344CB8AC3E}">
        <p14:creationId xmlns:p14="http://schemas.microsoft.com/office/powerpoint/2010/main" val="3038325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Rött avsnitt">
    <p:bg>
      <p:bgPr>
        <a:solidFill>
          <a:schemeClr val="bg1"/>
        </a:solidFill>
        <a:effectLst/>
      </p:bgPr>
    </p:bg>
    <p:spTree>
      <p:nvGrpSpPr>
        <p:cNvPr id="1" name=""/>
        <p:cNvGrpSpPr/>
        <p:nvPr/>
      </p:nvGrpSpPr>
      <p:grpSpPr>
        <a:xfrm>
          <a:off x="0" y="0"/>
          <a:ext cx="0" cy="0"/>
          <a:chOff x="0" y="0"/>
          <a:chExt cx="0" cy="0"/>
        </a:xfrm>
      </p:grpSpPr>
      <p:pic>
        <p:nvPicPr>
          <p:cNvPr id="10" name="Bildobjekt 9" descr="En bild som visar ritning&#10;&#10;Automatiskt genererad beskrivning">
            <a:extLst>
              <a:ext uri="{FF2B5EF4-FFF2-40B4-BE49-F238E27FC236}">
                <a16:creationId xmlns:a16="http://schemas.microsoft.com/office/drawing/2014/main" id="{1ADA1F9B-CCF0-4D82-A120-69E88C49897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ubrik 1"/>
          <p:cNvSpPr>
            <a:spLocks noGrp="1"/>
          </p:cNvSpPr>
          <p:nvPr>
            <p:ph type="title"/>
          </p:nvPr>
        </p:nvSpPr>
        <p:spPr>
          <a:xfrm>
            <a:off x="666000" y="2747964"/>
            <a:ext cx="9608400" cy="1966912"/>
          </a:xfrm>
        </p:spPr>
        <p:txBody>
          <a:bodyPr anchor="t">
            <a:noAutofit/>
          </a:bodyPr>
          <a:lstStyle>
            <a:lvl1pPr algn="ctr">
              <a:defRPr sz="5400">
                <a:solidFill>
                  <a:srgbClr val="FFFFFF"/>
                </a:solidFill>
              </a:defRPr>
            </a:lvl1pPr>
          </a:lstStyle>
          <a:p>
            <a:r>
              <a:rPr lang="sv-SE" dirty="0"/>
              <a:t>Klicka här för att ändra format</a:t>
            </a:r>
          </a:p>
        </p:txBody>
      </p:sp>
      <p:sp>
        <p:nvSpPr>
          <p:cNvPr id="4" name="Platshållare för datum 3"/>
          <p:cNvSpPr>
            <a:spLocks noGrp="1"/>
          </p:cNvSpPr>
          <p:nvPr>
            <p:ph type="dt" sz="half" idx="10"/>
          </p:nvPr>
        </p:nvSpPr>
        <p:spPr/>
        <p:txBody>
          <a:bodyPr/>
          <a:lstStyle>
            <a:lvl1pPr>
              <a:defRPr>
                <a:solidFill>
                  <a:srgbClr val="FFFFFF"/>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B42D259-ACB8-4FD1-AC0F-9CAC8F5E07E0}" type="datetimeFigureOut">
              <a:rPr kumimoji="0" lang="sv-SE" sz="1200" b="0" i="0" u="none" strike="noStrike" kern="1200" cap="none" spc="0" normalizeH="0" baseline="0" noProof="0" smtClean="0">
                <a:ln>
                  <a:noFill/>
                </a:ln>
                <a:solidFill>
                  <a:srgbClr val="FFFFFF"/>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2021-03-12</a:t>
            </a:fld>
            <a:endParaRPr kumimoji="0" lang="sv-SE" sz="1200" b="0" i="0" u="none" strike="noStrike" kern="1200" cap="none" spc="0" normalizeH="0" baseline="0" noProof="0" dirty="0">
              <a:ln>
                <a:noFill/>
              </a:ln>
              <a:solidFill>
                <a:srgbClr val="FFFFFF"/>
              </a:solidFill>
              <a:effectLst/>
              <a:uLnTx/>
              <a:uFillTx/>
              <a:latin typeface="Arial"/>
              <a:ea typeface="+mn-ea"/>
              <a:cs typeface="+mn-cs"/>
            </a:endParaRPr>
          </a:p>
        </p:txBody>
      </p:sp>
      <p:sp>
        <p:nvSpPr>
          <p:cNvPr id="5" name="Platshållare för sidfot 4"/>
          <p:cNvSpPr>
            <a:spLocks noGrp="1"/>
          </p:cNvSpPr>
          <p:nvPr>
            <p:ph type="ftr" sz="quarter" idx="11"/>
          </p:nvPr>
        </p:nvSpPr>
        <p:spPr/>
        <p:txBody>
          <a:bodyPr/>
          <a:lstStyle>
            <a:lvl1pPr>
              <a:defRPr>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srgbClr val="FFFFFF"/>
              </a:solidFill>
              <a:effectLst/>
              <a:uLnTx/>
              <a:uFillTx/>
              <a:latin typeface="Arial"/>
              <a:ea typeface="+mn-ea"/>
              <a:cs typeface="+mn-cs"/>
            </a:endParaRPr>
          </a:p>
        </p:txBody>
      </p:sp>
      <p:sp>
        <p:nvSpPr>
          <p:cNvPr id="6" name="Platshållare för bildnummer 5"/>
          <p:cNvSpPr>
            <a:spLocks noGrp="1"/>
          </p:cNvSpPr>
          <p:nvPr>
            <p:ph type="sldNum" sz="quarter" idx="12"/>
          </p:nvPr>
        </p:nvSpPr>
        <p:spPr/>
        <p:txBody>
          <a:bodyPr/>
          <a:lstStyle>
            <a:lvl1pPr>
              <a:defRPr>
                <a:solidFill>
                  <a:srgbClr val="FF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4C9B0E5-37D7-412E-A162-6A236BADC197}" type="slidenum">
              <a:rPr kumimoji="0" lang="sv-SE" sz="1200" b="0"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9610050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Grått avsnitt">
    <p:bg>
      <p:bgPr>
        <a:solidFill>
          <a:schemeClr val="bg1"/>
        </a:solidFill>
        <a:effectLst/>
      </p:bgPr>
    </p:bg>
    <p:spTree>
      <p:nvGrpSpPr>
        <p:cNvPr id="1" name=""/>
        <p:cNvGrpSpPr/>
        <p:nvPr/>
      </p:nvGrpSpPr>
      <p:grpSpPr>
        <a:xfrm>
          <a:off x="0" y="0"/>
          <a:ext cx="0" cy="0"/>
          <a:chOff x="0" y="0"/>
          <a:chExt cx="0" cy="0"/>
        </a:xfrm>
      </p:grpSpPr>
      <p:pic>
        <p:nvPicPr>
          <p:cNvPr id="10" name="Bildobjekt 9" descr="En bild som visar enhet&#10;&#10;Automatiskt genererad beskrivning">
            <a:extLst>
              <a:ext uri="{FF2B5EF4-FFF2-40B4-BE49-F238E27FC236}">
                <a16:creationId xmlns:a16="http://schemas.microsoft.com/office/drawing/2014/main" id="{F462BC7F-2338-4B3A-95AD-A880358D70D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4" y="0"/>
            <a:ext cx="12189291" cy="6858000"/>
          </a:xfrm>
          <a:prstGeom prst="rect">
            <a:avLst/>
          </a:prstGeom>
        </p:spPr>
      </p:pic>
      <p:sp>
        <p:nvSpPr>
          <p:cNvPr id="2" name="Rubrik 1"/>
          <p:cNvSpPr>
            <a:spLocks noGrp="1"/>
          </p:cNvSpPr>
          <p:nvPr>
            <p:ph type="title"/>
          </p:nvPr>
        </p:nvSpPr>
        <p:spPr>
          <a:xfrm>
            <a:off x="666000" y="2747964"/>
            <a:ext cx="9608400" cy="1966912"/>
          </a:xfrm>
        </p:spPr>
        <p:txBody>
          <a:bodyPr anchor="t">
            <a:noAutofit/>
          </a:bodyPr>
          <a:lstStyle>
            <a:lvl1pPr algn="ctr">
              <a:defRPr sz="5400">
                <a:solidFill>
                  <a:srgbClr val="FFFFFF"/>
                </a:solidFill>
              </a:defRPr>
            </a:lvl1p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lvl1pPr>
              <a:defRPr>
                <a:solidFill>
                  <a:srgbClr val="FFFFFF"/>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B42D259-ACB8-4FD1-AC0F-9CAC8F5E07E0}" type="datetimeFigureOut">
              <a:rPr kumimoji="0" lang="sv-SE" sz="1200" b="0" i="0" u="none" strike="noStrike" kern="1200" cap="none" spc="0" normalizeH="0" baseline="0" noProof="0" smtClean="0">
                <a:ln>
                  <a:noFill/>
                </a:ln>
                <a:solidFill>
                  <a:srgbClr val="FFFFFF"/>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2021-03-12</a:t>
            </a:fld>
            <a:endParaRPr kumimoji="0" lang="sv-SE" sz="1200" b="0" i="0" u="none" strike="noStrike" kern="1200" cap="none" spc="0" normalizeH="0" baseline="0" noProof="0" dirty="0">
              <a:ln>
                <a:noFill/>
              </a:ln>
              <a:solidFill>
                <a:srgbClr val="FFFFFF"/>
              </a:solidFill>
              <a:effectLst/>
              <a:uLnTx/>
              <a:uFillTx/>
              <a:latin typeface="Arial"/>
              <a:ea typeface="+mn-ea"/>
              <a:cs typeface="+mn-cs"/>
            </a:endParaRPr>
          </a:p>
        </p:txBody>
      </p:sp>
      <p:sp>
        <p:nvSpPr>
          <p:cNvPr id="5" name="Platshållare för sidfot 4"/>
          <p:cNvSpPr>
            <a:spLocks noGrp="1"/>
          </p:cNvSpPr>
          <p:nvPr>
            <p:ph type="ftr" sz="quarter" idx="11"/>
          </p:nvPr>
        </p:nvSpPr>
        <p:spPr/>
        <p:txBody>
          <a:bodyPr/>
          <a:lstStyle>
            <a:lvl1pPr>
              <a:defRPr>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srgbClr val="FFFFFF"/>
              </a:solidFill>
              <a:effectLst/>
              <a:uLnTx/>
              <a:uFillTx/>
              <a:latin typeface="Arial"/>
              <a:ea typeface="+mn-ea"/>
              <a:cs typeface="+mn-cs"/>
            </a:endParaRPr>
          </a:p>
        </p:txBody>
      </p:sp>
      <p:sp>
        <p:nvSpPr>
          <p:cNvPr id="6" name="Platshållare för bildnummer 5"/>
          <p:cNvSpPr>
            <a:spLocks noGrp="1"/>
          </p:cNvSpPr>
          <p:nvPr>
            <p:ph type="sldNum" sz="quarter" idx="12"/>
          </p:nvPr>
        </p:nvSpPr>
        <p:spPr/>
        <p:txBody>
          <a:bodyPr/>
          <a:lstStyle>
            <a:lvl1pPr>
              <a:defRPr>
                <a:solidFill>
                  <a:srgbClr val="FF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4C9B0E5-37D7-412E-A162-6A236BADC197}" type="slidenum">
              <a:rPr kumimoji="0" lang="sv-SE" sz="1200" b="0"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2367609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Gult avsnitt">
    <p:bg>
      <p:bgPr>
        <a:solidFill>
          <a:schemeClr val="bg1"/>
        </a:solidFill>
        <a:effectLst/>
      </p:bgPr>
    </p:bg>
    <p:spTree>
      <p:nvGrpSpPr>
        <p:cNvPr id="1" name=""/>
        <p:cNvGrpSpPr/>
        <p:nvPr/>
      </p:nvGrpSpPr>
      <p:grpSpPr>
        <a:xfrm>
          <a:off x="0" y="0"/>
          <a:ext cx="0" cy="0"/>
          <a:chOff x="0" y="0"/>
          <a:chExt cx="0" cy="0"/>
        </a:xfrm>
      </p:grpSpPr>
      <p:pic>
        <p:nvPicPr>
          <p:cNvPr id="7" name="Bildobjekt 6" descr="En bild som visar ritning&#10;&#10;Automatiskt genererad beskrivning">
            <a:extLst>
              <a:ext uri="{FF2B5EF4-FFF2-40B4-BE49-F238E27FC236}">
                <a16:creationId xmlns:a16="http://schemas.microsoft.com/office/drawing/2014/main" id="{F97776BC-9198-4B58-90BB-4964DF0EC14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4" y="0"/>
            <a:ext cx="12189291" cy="6858000"/>
          </a:xfrm>
          <a:prstGeom prst="rect">
            <a:avLst/>
          </a:prstGeom>
        </p:spPr>
      </p:pic>
      <p:sp>
        <p:nvSpPr>
          <p:cNvPr id="2" name="Rubrik 1"/>
          <p:cNvSpPr>
            <a:spLocks noGrp="1"/>
          </p:cNvSpPr>
          <p:nvPr>
            <p:ph type="title"/>
          </p:nvPr>
        </p:nvSpPr>
        <p:spPr>
          <a:xfrm>
            <a:off x="666000" y="2747964"/>
            <a:ext cx="9608400" cy="1966912"/>
          </a:xfrm>
        </p:spPr>
        <p:txBody>
          <a:bodyPr anchor="t">
            <a:noAutofit/>
          </a:bodyPr>
          <a:lstStyle>
            <a:lvl1pPr algn="ctr">
              <a:defRPr sz="5400">
                <a:solidFill>
                  <a:srgbClr val="222221"/>
                </a:solidFill>
              </a:defRPr>
            </a:lvl1pPr>
          </a:lstStyle>
          <a:p>
            <a:r>
              <a:rPr lang="sv-SE" dirty="0"/>
              <a:t>Klicka här för att ändra format</a:t>
            </a:r>
          </a:p>
        </p:txBody>
      </p:sp>
      <p:sp>
        <p:nvSpPr>
          <p:cNvPr id="4" name="Platshållare för datum 3"/>
          <p:cNvSpPr>
            <a:spLocks noGrp="1"/>
          </p:cNvSpPr>
          <p:nvPr>
            <p:ph type="dt" sz="half" idx="10"/>
          </p:nvPr>
        </p:nvSpPr>
        <p:spPr/>
        <p:txBody>
          <a:bodyPr/>
          <a:lstStyle>
            <a:lvl1pPr>
              <a:defRPr>
                <a:solidFill>
                  <a:srgbClr val="22222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B42D259-ACB8-4FD1-AC0F-9CAC8F5E07E0}" type="datetimeFigureOut">
              <a:rPr kumimoji="0" lang="sv-SE" sz="1200" b="0" i="0" u="none" strike="noStrike" kern="1200" cap="none" spc="0" normalizeH="0" baseline="0" noProof="0" smtClean="0">
                <a:ln>
                  <a:noFill/>
                </a:ln>
                <a:solidFill>
                  <a:srgbClr val="222221"/>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2021-03-12</a:t>
            </a:fld>
            <a:endParaRPr kumimoji="0" lang="sv-SE" sz="1200" b="0" i="0" u="none" strike="noStrike" kern="1200" cap="none" spc="0" normalizeH="0" baseline="0" noProof="0" dirty="0">
              <a:ln>
                <a:noFill/>
              </a:ln>
              <a:solidFill>
                <a:srgbClr val="222221"/>
              </a:solidFill>
              <a:effectLst/>
              <a:uLnTx/>
              <a:uFillTx/>
              <a:latin typeface="Arial"/>
              <a:ea typeface="+mn-ea"/>
              <a:cs typeface="+mn-cs"/>
            </a:endParaRPr>
          </a:p>
        </p:txBody>
      </p:sp>
      <p:sp>
        <p:nvSpPr>
          <p:cNvPr id="5" name="Platshållare för sidfot 4"/>
          <p:cNvSpPr>
            <a:spLocks noGrp="1"/>
          </p:cNvSpPr>
          <p:nvPr>
            <p:ph type="ftr" sz="quarter" idx="11"/>
          </p:nvPr>
        </p:nvSpPr>
        <p:spPr/>
        <p:txBody>
          <a:bodyPr/>
          <a:lstStyle>
            <a:lvl1pPr>
              <a:defRPr>
                <a:solidFill>
                  <a:srgbClr val="22222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srgbClr val="222221"/>
              </a:solidFill>
              <a:effectLst/>
              <a:uLnTx/>
              <a:uFillTx/>
              <a:latin typeface="Arial"/>
              <a:ea typeface="+mn-ea"/>
              <a:cs typeface="+mn-cs"/>
            </a:endParaRPr>
          </a:p>
        </p:txBody>
      </p:sp>
      <p:sp>
        <p:nvSpPr>
          <p:cNvPr id="6" name="Platshållare för bildnummer 5"/>
          <p:cNvSpPr>
            <a:spLocks noGrp="1"/>
          </p:cNvSpPr>
          <p:nvPr>
            <p:ph type="sldNum" sz="quarter" idx="12"/>
          </p:nvPr>
        </p:nvSpPr>
        <p:spPr/>
        <p:txBody>
          <a:bodyPr/>
          <a:lstStyle>
            <a:lvl1pPr>
              <a:defRPr>
                <a:solidFill>
                  <a:srgbClr val="22222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4C9B0E5-37D7-412E-A162-6A236BADC197}" type="slidenum">
              <a:rPr kumimoji="0" lang="sv-SE" sz="1200" b="0" i="0" u="none" strike="noStrike" kern="1200" cap="none" spc="0" normalizeH="0" baseline="0" noProof="0" smtClean="0">
                <a:ln>
                  <a:noFill/>
                </a:ln>
                <a:solidFill>
                  <a:srgbClr val="222221"/>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dirty="0">
              <a:ln>
                <a:noFill/>
              </a:ln>
              <a:solidFill>
                <a:srgbClr val="222221"/>
              </a:solidFill>
              <a:effectLst/>
              <a:uLnTx/>
              <a:uFillTx/>
              <a:latin typeface="Arial"/>
              <a:ea typeface="+mn-ea"/>
              <a:cs typeface="+mn-cs"/>
            </a:endParaRPr>
          </a:p>
        </p:txBody>
      </p:sp>
    </p:spTree>
    <p:extLst>
      <p:ext uri="{BB962C8B-B14F-4D97-AF65-F5344CB8AC3E}">
        <p14:creationId xmlns:p14="http://schemas.microsoft.com/office/powerpoint/2010/main" val="19919835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Svart avsnitt">
    <p:bg>
      <p:bgPr>
        <a:solidFill>
          <a:schemeClr val="bg1"/>
        </a:solidFill>
        <a:effectLst/>
      </p:bgPr>
    </p:bg>
    <p:spTree>
      <p:nvGrpSpPr>
        <p:cNvPr id="1" name=""/>
        <p:cNvGrpSpPr/>
        <p:nvPr/>
      </p:nvGrpSpPr>
      <p:grpSpPr>
        <a:xfrm>
          <a:off x="0" y="0"/>
          <a:ext cx="0" cy="0"/>
          <a:chOff x="0" y="0"/>
          <a:chExt cx="0" cy="0"/>
        </a:xfrm>
      </p:grpSpPr>
      <p:pic>
        <p:nvPicPr>
          <p:cNvPr id="8" name="Bildobjekt 7" descr="En bild som visar ritning&#10;&#10;Automatiskt genererad beskrivning">
            <a:extLst>
              <a:ext uri="{FF2B5EF4-FFF2-40B4-BE49-F238E27FC236}">
                <a16:creationId xmlns:a16="http://schemas.microsoft.com/office/drawing/2014/main" id="{1E92A6A6-8B0A-4DE1-8142-4259EB45C90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4" y="0"/>
            <a:ext cx="12189291" cy="6858000"/>
          </a:xfrm>
          <a:prstGeom prst="rect">
            <a:avLst/>
          </a:prstGeom>
        </p:spPr>
      </p:pic>
      <p:sp>
        <p:nvSpPr>
          <p:cNvPr id="2" name="Rubrik 1"/>
          <p:cNvSpPr>
            <a:spLocks noGrp="1"/>
          </p:cNvSpPr>
          <p:nvPr>
            <p:ph type="title"/>
          </p:nvPr>
        </p:nvSpPr>
        <p:spPr>
          <a:xfrm>
            <a:off x="666000" y="2747964"/>
            <a:ext cx="9608400" cy="1966912"/>
          </a:xfrm>
        </p:spPr>
        <p:txBody>
          <a:bodyPr anchor="t">
            <a:noAutofit/>
          </a:bodyPr>
          <a:lstStyle>
            <a:lvl1pPr algn="ctr">
              <a:defRPr sz="5400">
                <a:solidFill>
                  <a:schemeClr val="bg1"/>
                </a:solidFill>
              </a:defRPr>
            </a:lvl1pPr>
          </a:lstStyle>
          <a:p>
            <a:r>
              <a:rPr lang="sv-SE" dirty="0"/>
              <a:t>Klicka här för att ändra format</a:t>
            </a:r>
          </a:p>
        </p:txBody>
      </p:sp>
      <p:sp>
        <p:nvSpPr>
          <p:cNvPr id="4" name="Platshållare för datum 3"/>
          <p:cNvSpPr>
            <a:spLocks noGrp="1"/>
          </p:cNvSpPr>
          <p:nvPr>
            <p:ph type="dt" sz="half" idx="10"/>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B42D259-ACB8-4FD1-AC0F-9CAC8F5E07E0}" type="datetimeFigureOut">
              <a:rPr kumimoji="0" lang="sv-SE" sz="1200" b="0"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2021-03-12</a:t>
            </a:fld>
            <a:endParaRPr kumimoji="0" lang="sv-SE" sz="1200" b="0" i="0" u="none" strike="noStrike" kern="1200" cap="none" spc="0" normalizeH="0" baseline="0" noProof="0" dirty="0">
              <a:ln>
                <a:noFill/>
              </a:ln>
              <a:solidFill>
                <a:prstClr val="white"/>
              </a:solidFill>
              <a:effectLst/>
              <a:uLnTx/>
              <a:uFillTx/>
              <a:latin typeface="Arial"/>
              <a:ea typeface="+mn-ea"/>
              <a:cs typeface="+mn-cs"/>
            </a:endParaRPr>
          </a:p>
        </p:txBody>
      </p:sp>
      <p:sp>
        <p:nvSpPr>
          <p:cNvPr id="5" name="Platshållare för sidfot 4"/>
          <p:cNvSpPr>
            <a:spLocks noGrp="1"/>
          </p:cNvSpPr>
          <p:nvPr>
            <p:ph type="ftr" sz="quarter" idx="11"/>
          </p:nvPr>
        </p:nvSpPr>
        <p:spPr/>
        <p:txBody>
          <a:bodyPr/>
          <a:lstStyle>
            <a:lvl1pPr>
              <a:defRPr>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white"/>
              </a:solidFill>
              <a:effectLst/>
              <a:uLnTx/>
              <a:uFillTx/>
              <a:latin typeface="Arial"/>
              <a:ea typeface="+mn-ea"/>
              <a:cs typeface="+mn-cs"/>
            </a:endParaRP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4C9B0E5-37D7-412E-A162-6A236BADC197}" type="slidenum">
              <a:rPr kumimoji="0" lang="sv-SE" sz="1200" b="0" i="0" u="none" strike="noStrike" kern="1200" cap="none" spc="0" normalizeH="0" baseline="0" noProof="0" smtClean="0">
                <a:ln>
                  <a:noFill/>
                </a:ln>
                <a:solidFill>
                  <a:prstClr val="white"/>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3449183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Rött avsnitt">
    <p:bg>
      <p:bgPr>
        <a:solidFill>
          <a:schemeClr val="bg1"/>
        </a:solidFill>
        <a:effectLst/>
      </p:bgPr>
    </p:bg>
    <p:spTree>
      <p:nvGrpSpPr>
        <p:cNvPr id="1" name=""/>
        <p:cNvGrpSpPr/>
        <p:nvPr/>
      </p:nvGrpSpPr>
      <p:grpSpPr>
        <a:xfrm>
          <a:off x="0" y="0"/>
          <a:ext cx="0" cy="0"/>
          <a:chOff x="0" y="0"/>
          <a:chExt cx="0" cy="0"/>
        </a:xfrm>
      </p:grpSpPr>
      <p:pic>
        <p:nvPicPr>
          <p:cNvPr id="10" name="Bildobjekt 9" descr="En bild som visar ritning&#10;&#10;Automatiskt genererad beskrivning">
            <a:extLst>
              <a:ext uri="{FF2B5EF4-FFF2-40B4-BE49-F238E27FC236}">
                <a16:creationId xmlns:a16="http://schemas.microsoft.com/office/drawing/2014/main" id="{1ADA1F9B-CCF0-4D82-A120-69E88C49897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ubrik 1"/>
          <p:cNvSpPr>
            <a:spLocks noGrp="1"/>
          </p:cNvSpPr>
          <p:nvPr>
            <p:ph type="title"/>
          </p:nvPr>
        </p:nvSpPr>
        <p:spPr>
          <a:xfrm>
            <a:off x="666000" y="2747964"/>
            <a:ext cx="9608400" cy="1966912"/>
          </a:xfrm>
        </p:spPr>
        <p:txBody>
          <a:bodyPr anchor="t">
            <a:noAutofit/>
          </a:bodyPr>
          <a:lstStyle>
            <a:lvl1pPr algn="ctr">
              <a:defRPr sz="5400">
                <a:solidFill>
                  <a:srgbClr val="FFFFFF"/>
                </a:solidFill>
              </a:defRPr>
            </a:lvl1pPr>
          </a:lstStyle>
          <a:p>
            <a:r>
              <a:rPr lang="sv-SE" dirty="0"/>
              <a:t>Klicka här för att ändra format</a:t>
            </a:r>
          </a:p>
        </p:txBody>
      </p:sp>
      <p:sp>
        <p:nvSpPr>
          <p:cNvPr id="4" name="Platshållare för datum 3"/>
          <p:cNvSpPr>
            <a:spLocks noGrp="1"/>
          </p:cNvSpPr>
          <p:nvPr>
            <p:ph type="dt" sz="half" idx="10"/>
          </p:nvPr>
        </p:nvSpPr>
        <p:spPr/>
        <p:txBody>
          <a:bodyPr/>
          <a:lstStyle>
            <a:lvl1pPr>
              <a:defRPr>
                <a:solidFill>
                  <a:srgbClr val="FFFFFF"/>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B42D259-ACB8-4FD1-AC0F-9CAC8F5E07E0}" type="datetimeFigureOut">
              <a:rPr kumimoji="0" lang="sv-SE" sz="1200" b="0" i="0" u="none" strike="noStrike" kern="1200" cap="none" spc="0" normalizeH="0" baseline="0" noProof="0" smtClean="0">
                <a:ln>
                  <a:noFill/>
                </a:ln>
                <a:solidFill>
                  <a:srgbClr val="FFFFFF"/>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2021-03-12</a:t>
            </a:fld>
            <a:endParaRPr kumimoji="0" lang="sv-SE" sz="1200" b="0" i="0" u="none" strike="noStrike" kern="1200" cap="none" spc="0" normalizeH="0" baseline="0" noProof="0" dirty="0">
              <a:ln>
                <a:noFill/>
              </a:ln>
              <a:solidFill>
                <a:srgbClr val="FFFFFF"/>
              </a:solidFill>
              <a:effectLst/>
              <a:uLnTx/>
              <a:uFillTx/>
              <a:latin typeface="Arial"/>
              <a:ea typeface="+mn-ea"/>
              <a:cs typeface="+mn-cs"/>
            </a:endParaRPr>
          </a:p>
        </p:txBody>
      </p:sp>
      <p:sp>
        <p:nvSpPr>
          <p:cNvPr id="5" name="Platshållare för sidfot 4"/>
          <p:cNvSpPr>
            <a:spLocks noGrp="1"/>
          </p:cNvSpPr>
          <p:nvPr>
            <p:ph type="ftr" sz="quarter" idx="11"/>
          </p:nvPr>
        </p:nvSpPr>
        <p:spPr/>
        <p:txBody>
          <a:bodyPr/>
          <a:lstStyle>
            <a:lvl1pPr>
              <a:defRPr>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srgbClr val="FFFFFF"/>
              </a:solidFill>
              <a:effectLst/>
              <a:uLnTx/>
              <a:uFillTx/>
              <a:latin typeface="Arial"/>
              <a:ea typeface="+mn-ea"/>
              <a:cs typeface="+mn-cs"/>
            </a:endParaRPr>
          </a:p>
        </p:txBody>
      </p:sp>
      <p:sp>
        <p:nvSpPr>
          <p:cNvPr id="6" name="Platshållare för bildnummer 5"/>
          <p:cNvSpPr>
            <a:spLocks noGrp="1"/>
          </p:cNvSpPr>
          <p:nvPr>
            <p:ph type="sldNum" sz="quarter" idx="12"/>
          </p:nvPr>
        </p:nvSpPr>
        <p:spPr/>
        <p:txBody>
          <a:bodyPr/>
          <a:lstStyle>
            <a:lvl1pPr>
              <a:defRPr>
                <a:solidFill>
                  <a:srgbClr val="FF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4C9B0E5-37D7-412E-A162-6A236BADC197}" type="slidenum">
              <a:rPr kumimoji="0" lang="sv-SE" sz="1200" b="0"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813557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Grått avsnitt">
    <p:bg>
      <p:bgPr>
        <a:solidFill>
          <a:schemeClr val="bg1"/>
        </a:solidFill>
        <a:effectLst/>
      </p:bgPr>
    </p:bg>
    <p:spTree>
      <p:nvGrpSpPr>
        <p:cNvPr id="1" name=""/>
        <p:cNvGrpSpPr/>
        <p:nvPr/>
      </p:nvGrpSpPr>
      <p:grpSpPr>
        <a:xfrm>
          <a:off x="0" y="0"/>
          <a:ext cx="0" cy="0"/>
          <a:chOff x="0" y="0"/>
          <a:chExt cx="0" cy="0"/>
        </a:xfrm>
      </p:grpSpPr>
      <p:pic>
        <p:nvPicPr>
          <p:cNvPr id="10" name="Bildobjekt 9" descr="En bild som visar enhet&#10;&#10;Automatiskt genererad beskrivning">
            <a:extLst>
              <a:ext uri="{FF2B5EF4-FFF2-40B4-BE49-F238E27FC236}">
                <a16:creationId xmlns:a16="http://schemas.microsoft.com/office/drawing/2014/main" id="{F462BC7F-2338-4B3A-95AD-A880358D70D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4" y="0"/>
            <a:ext cx="12189291" cy="6858000"/>
          </a:xfrm>
          <a:prstGeom prst="rect">
            <a:avLst/>
          </a:prstGeom>
        </p:spPr>
      </p:pic>
      <p:sp>
        <p:nvSpPr>
          <p:cNvPr id="2" name="Rubrik 1"/>
          <p:cNvSpPr>
            <a:spLocks noGrp="1"/>
          </p:cNvSpPr>
          <p:nvPr>
            <p:ph type="title"/>
          </p:nvPr>
        </p:nvSpPr>
        <p:spPr>
          <a:xfrm>
            <a:off x="666000" y="2747964"/>
            <a:ext cx="9608400" cy="1966912"/>
          </a:xfrm>
        </p:spPr>
        <p:txBody>
          <a:bodyPr anchor="t">
            <a:noAutofit/>
          </a:bodyPr>
          <a:lstStyle>
            <a:lvl1pPr algn="ctr">
              <a:defRPr sz="5400">
                <a:solidFill>
                  <a:srgbClr val="FFFFFF"/>
                </a:solidFill>
              </a:defRPr>
            </a:lvl1p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lvl1pPr>
              <a:defRPr>
                <a:solidFill>
                  <a:srgbClr val="FFFFFF"/>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B42D259-ACB8-4FD1-AC0F-9CAC8F5E07E0}" type="datetimeFigureOut">
              <a:rPr kumimoji="0" lang="sv-SE" sz="1200" b="0" i="0" u="none" strike="noStrike" kern="1200" cap="none" spc="0" normalizeH="0" baseline="0" noProof="0" smtClean="0">
                <a:ln>
                  <a:noFill/>
                </a:ln>
                <a:solidFill>
                  <a:srgbClr val="FFFFFF"/>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2021-03-12</a:t>
            </a:fld>
            <a:endParaRPr kumimoji="0" lang="sv-SE" sz="1200" b="0" i="0" u="none" strike="noStrike" kern="1200" cap="none" spc="0" normalizeH="0" baseline="0" noProof="0" dirty="0">
              <a:ln>
                <a:noFill/>
              </a:ln>
              <a:solidFill>
                <a:srgbClr val="FFFFFF"/>
              </a:solidFill>
              <a:effectLst/>
              <a:uLnTx/>
              <a:uFillTx/>
              <a:latin typeface="Arial"/>
              <a:ea typeface="+mn-ea"/>
              <a:cs typeface="+mn-cs"/>
            </a:endParaRPr>
          </a:p>
        </p:txBody>
      </p:sp>
      <p:sp>
        <p:nvSpPr>
          <p:cNvPr id="5" name="Platshållare för sidfot 4"/>
          <p:cNvSpPr>
            <a:spLocks noGrp="1"/>
          </p:cNvSpPr>
          <p:nvPr>
            <p:ph type="ftr" sz="quarter" idx="11"/>
          </p:nvPr>
        </p:nvSpPr>
        <p:spPr/>
        <p:txBody>
          <a:bodyPr/>
          <a:lstStyle>
            <a:lvl1pPr>
              <a:defRPr>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srgbClr val="FFFFFF"/>
              </a:solidFill>
              <a:effectLst/>
              <a:uLnTx/>
              <a:uFillTx/>
              <a:latin typeface="Arial"/>
              <a:ea typeface="+mn-ea"/>
              <a:cs typeface="+mn-cs"/>
            </a:endParaRPr>
          </a:p>
        </p:txBody>
      </p:sp>
      <p:sp>
        <p:nvSpPr>
          <p:cNvPr id="6" name="Platshållare för bildnummer 5"/>
          <p:cNvSpPr>
            <a:spLocks noGrp="1"/>
          </p:cNvSpPr>
          <p:nvPr>
            <p:ph type="sldNum" sz="quarter" idx="12"/>
          </p:nvPr>
        </p:nvSpPr>
        <p:spPr/>
        <p:txBody>
          <a:bodyPr/>
          <a:lstStyle>
            <a:lvl1pPr>
              <a:defRPr>
                <a:solidFill>
                  <a:srgbClr val="FF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4C9B0E5-37D7-412E-A162-6A236BADC197}" type="slidenum">
              <a:rPr kumimoji="0" lang="sv-SE" sz="1200" b="0"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242569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Gult avsnitt">
    <p:bg>
      <p:bgPr>
        <a:solidFill>
          <a:schemeClr val="bg1"/>
        </a:solidFill>
        <a:effectLst/>
      </p:bgPr>
    </p:bg>
    <p:spTree>
      <p:nvGrpSpPr>
        <p:cNvPr id="1" name=""/>
        <p:cNvGrpSpPr/>
        <p:nvPr/>
      </p:nvGrpSpPr>
      <p:grpSpPr>
        <a:xfrm>
          <a:off x="0" y="0"/>
          <a:ext cx="0" cy="0"/>
          <a:chOff x="0" y="0"/>
          <a:chExt cx="0" cy="0"/>
        </a:xfrm>
      </p:grpSpPr>
      <p:pic>
        <p:nvPicPr>
          <p:cNvPr id="7" name="Bildobjekt 6" descr="En bild som visar ritning&#10;&#10;Automatiskt genererad beskrivning">
            <a:extLst>
              <a:ext uri="{FF2B5EF4-FFF2-40B4-BE49-F238E27FC236}">
                <a16:creationId xmlns:a16="http://schemas.microsoft.com/office/drawing/2014/main" id="{F97776BC-9198-4B58-90BB-4964DF0EC14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4" y="0"/>
            <a:ext cx="12189291" cy="6858000"/>
          </a:xfrm>
          <a:prstGeom prst="rect">
            <a:avLst/>
          </a:prstGeom>
        </p:spPr>
      </p:pic>
      <p:sp>
        <p:nvSpPr>
          <p:cNvPr id="2" name="Rubrik 1"/>
          <p:cNvSpPr>
            <a:spLocks noGrp="1"/>
          </p:cNvSpPr>
          <p:nvPr>
            <p:ph type="title"/>
          </p:nvPr>
        </p:nvSpPr>
        <p:spPr>
          <a:xfrm>
            <a:off x="666000" y="2747964"/>
            <a:ext cx="9608400" cy="1966912"/>
          </a:xfrm>
        </p:spPr>
        <p:txBody>
          <a:bodyPr anchor="t">
            <a:noAutofit/>
          </a:bodyPr>
          <a:lstStyle>
            <a:lvl1pPr algn="ctr">
              <a:defRPr sz="5400">
                <a:solidFill>
                  <a:srgbClr val="222221"/>
                </a:solidFill>
              </a:defRPr>
            </a:lvl1pPr>
          </a:lstStyle>
          <a:p>
            <a:r>
              <a:rPr lang="sv-SE" dirty="0"/>
              <a:t>Klicka här för att ändra format</a:t>
            </a:r>
          </a:p>
        </p:txBody>
      </p:sp>
      <p:sp>
        <p:nvSpPr>
          <p:cNvPr id="4" name="Platshållare för datum 3"/>
          <p:cNvSpPr>
            <a:spLocks noGrp="1"/>
          </p:cNvSpPr>
          <p:nvPr>
            <p:ph type="dt" sz="half" idx="10"/>
          </p:nvPr>
        </p:nvSpPr>
        <p:spPr/>
        <p:txBody>
          <a:bodyPr/>
          <a:lstStyle>
            <a:lvl1pPr>
              <a:defRPr>
                <a:solidFill>
                  <a:srgbClr val="22222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B42D259-ACB8-4FD1-AC0F-9CAC8F5E07E0}" type="datetimeFigureOut">
              <a:rPr kumimoji="0" lang="sv-SE" sz="1200" b="0" i="0" u="none" strike="noStrike" kern="1200" cap="none" spc="0" normalizeH="0" baseline="0" noProof="0" smtClean="0">
                <a:ln>
                  <a:noFill/>
                </a:ln>
                <a:solidFill>
                  <a:srgbClr val="222221"/>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2021-03-12</a:t>
            </a:fld>
            <a:endParaRPr kumimoji="0" lang="sv-SE" sz="1200" b="0" i="0" u="none" strike="noStrike" kern="1200" cap="none" spc="0" normalizeH="0" baseline="0" noProof="0" dirty="0">
              <a:ln>
                <a:noFill/>
              </a:ln>
              <a:solidFill>
                <a:srgbClr val="222221"/>
              </a:solidFill>
              <a:effectLst/>
              <a:uLnTx/>
              <a:uFillTx/>
              <a:latin typeface="Arial"/>
              <a:ea typeface="+mn-ea"/>
              <a:cs typeface="+mn-cs"/>
            </a:endParaRPr>
          </a:p>
        </p:txBody>
      </p:sp>
      <p:sp>
        <p:nvSpPr>
          <p:cNvPr id="5" name="Platshållare för sidfot 4"/>
          <p:cNvSpPr>
            <a:spLocks noGrp="1"/>
          </p:cNvSpPr>
          <p:nvPr>
            <p:ph type="ftr" sz="quarter" idx="11"/>
          </p:nvPr>
        </p:nvSpPr>
        <p:spPr/>
        <p:txBody>
          <a:bodyPr/>
          <a:lstStyle>
            <a:lvl1pPr>
              <a:defRPr>
                <a:solidFill>
                  <a:srgbClr val="22222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srgbClr val="222221"/>
              </a:solidFill>
              <a:effectLst/>
              <a:uLnTx/>
              <a:uFillTx/>
              <a:latin typeface="Arial"/>
              <a:ea typeface="+mn-ea"/>
              <a:cs typeface="+mn-cs"/>
            </a:endParaRPr>
          </a:p>
        </p:txBody>
      </p:sp>
      <p:sp>
        <p:nvSpPr>
          <p:cNvPr id="6" name="Platshållare för bildnummer 5"/>
          <p:cNvSpPr>
            <a:spLocks noGrp="1"/>
          </p:cNvSpPr>
          <p:nvPr>
            <p:ph type="sldNum" sz="quarter" idx="12"/>
          </p:nvPr>
        </p:nvSpPr>
        <p:spPr/>
        <p:txBody>
          <a:bodyPr/>
          <a:lstStyle>
            <a:lvl1pPr>
              <a:defRPr>
                <a:solidFill>
                  <a:srgbClr val="22222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4C9B0E5-37D7-412E-A162-6A236BADC197}" type="slidenum">
              <a:rPr kumimoji="0" lang="sv-SE" sz="1200" b="0" i="0" u="none" strike="noStrike" kern="1200" cap="none" spc="0" normalizeH="0" baseline="0" noProof="0" smtClean="0">
                <a:ln>
                  <a:noFill/>
                </a:ln>
                <a:solidFill>
                  <a:srgbClr val="222221"/>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dirty="0">
              <a:ln>
                <a:noFill/>
              </a:ln>
              <a:solidFill>
                <a:srgbClr val="222221"/>
              </a:solidFill>
              <a:effectLst/>
              <a:uLnTx/>
              <a:uFillTx/>
              <a:latin typeface="Arial"/>
              <a:ea typeface="+mn-ea"/>
              <a:cs typeface="+mn-cs"/>
            </a:endParaRPr>
          </a:p>
        </p:txBody>
      </p:sp>
    </p:spTree>
    <p:extLst>
      <p:ext uri="{BB962C8B-B14F-4D97-AF65-F5344CB8AC3E}">
        <p14:creationId xmlns:p14="http://schemas.microsoft.com/office/powerpoint/2010/main" val="2723168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Svart avsnitt">
    <p:bg>
      <p:bgPr>
        <a:solidFill>
          <a:schemeClr val="bg1"/>
        </a:solidFill>
        <a:effectLst/>
      </p:bgPr>
    </p:bg>
    <p:spTree>
      <p:nvGrpSpPr>
        <p:cNvPr id="1" name=""/>
        <p:cNvGrpSpPr/>
        <p:nvPr/>
      </p:nvGrpSpPr>
      <p:grpSpPr>
        <a:xfrm>
          <a:off x="0" y="0"/>
          <a:ext cx="0" cy="0"/>
          <a:chOff x="0" y="0"/>
          <a:chExt cx="0" cy="0"/>
        </a:xfrm>
      </p:grpSpPr>
      <p:pic>
        <p:nvPicPr>
          <p:cNvPr id="8" name="Bildobjekt 7" descr="En bild som visar ritning&#10;&#10;Automatiskt genererad beskrivning">
            <a:extLst>
              <a:ext uri="{FF2B5EF4-FFF2-40B4-BE49-F238E27FC236}">
                <a16:creationId xmlns:a16="http://schemas.microsoft.com/office/drawing/2014/main" id="{1E92A6A6-8B0A-4DE1-8142-4259EB45C90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4" y="0"/>
            <a:ext cx="12189291" cy="6858000"/>
          </a:xfrm>
          <a:prstGeom prst="rect">
            <a:avLst/>
          </a:prstGeom>
        </p:spPr>
      </p:pic>
      <p:sp>
        <p:nvSpPr>
          <p:cNvPr id="2" name="Rubrik 1"/>
          <p:cNvSpPr>
            <a:spLocks noGrp="1"/>
          </p:cNvSpPr>
          <p:nvPr>
            <p:ph type="title"/>
          </p:nvPr>
        </p:nvSpPr>
        <p:spPr>
          <a:xfrm>
            <a:off x="666000" y="2747964"/>
            <a:ext cx="9608400" cy="1966912"/>
          </a:xfrm>
        </p:spPr>
        <p:txBody>
          <a:bodyPr anchor="t">
            <a:noAutofit/>
          </a:bodyPr>
          <a:lstStyle>
            <a:lvl1pPr algn="ctr">
              <a:defRPr sz="5400">
                <a:solidFill>
                  <a:schemeClr val="bg1"/>
                </a:solidFill>
              </a:defRPr>
            </a:lvl1pPr>
          </a:lstStyle>
          <a:p>
            <a:r>
              <a:rPr lang="sv-SE" dirty="0"/>
              <a:t>Klicka här för att ändra format</a:t>
            </a:r>
          </a:p>
        </p:txBody>
      </p:sp>
      <p:sp>
        <p:nvSpPr>
          <p:cNvPr id="4" name="Platshållare för datum 3"/>
          <p:cNvSpPr>
            <a:spLocks noGrp="1"/>
          </p:cNvSpPr>
          <p:nvPr>
            <p:ph type="dt" sz="half" idx="10"/>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B42D259-ACB8-4FD1-AC0F-9CAC8F5E07E0}" type="datetimeFigureOut">
              <a:rPr kumimoji="0" lang="sv-SE" sz="1200" b="0"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2021-03-12</a:t>
            </a:fld>
            <a:endParaRPr kumimoji="0" lang="sv-SE" sz="1200" b="0" i="0" u="none" strike="noStrike" kern="1200" cap="none" spc="0" normalizeH="0" baseline="0" noProof="0" dirty="0">
              <a:ln>
                <a:noFill/>
              </a:ln>
              <a:solidFill>
                <a:prstClr val="white"/>
              </a:solidFill>
              <a:effectLst/>
              <a:uLnTx/>
              <a:uFillTx/>
              <a:latin typeface="Arial"/>
              <a:ea typeface="+mn-ea"/>
              <a:cs typeface="+mn-cs"/>
            </a:endParaRPr>
          </a:p>
        </p:txBody>
      </p:sp>
      <p:sp>
        <p:nvSpPr>
          <p:cNvPr id="5" name="Platshållare för sidfot 4"/>
          <p:cNvSpPr>
            <a:spLocks noGrp="1"/>
          </p:cNvSpPr>
          <p:nvPr>
            <p:ph type="ftr" sz="quarter" idx="11"/>
          </p:nvPr>
        </p:nvSpPr>
        <p:spPr/>
        <p:txBody>
          <a:bodyPr/>
          <a:lstStyle>
            <a:lvl1pPr>
              <a:defRPr>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white"/>
              </a:solidFill>
              <a:effectLst/>
              <a:uLnTx/>
              <a:uFillTx/>
              <a:latin typeface="Arial"/>
              <a:ea typeface="+mn-ea"/>
              <a:cs typeface="+mn-cs"/>
            </a:endParaRP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4C9B0E5-37D7-412E-A162-6A236BADC197}" type="slidenum">
              <a:rPr kumimoji="0" lang="sv-SE" sz="1200" b="0" i="0" u="none" strike="noStrike" kern="1200" cap="none" spc="0" normalizeH="0" baseline="0" noProof="0" smtClean="0">
                <a:ln>
                  <a:noFill/>
                </a:ln>
                <a:solidFill>
                  <a:prstClr val="white"/>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3431786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66000" y="2746800"/>
            <a:ext cx="9608400" cy="1965600"/>
          </a:xfrm>
        </p:spPr>
        <p:txBody>
          <a:bodyPr anchor="t">
            <a:noAutofit/>
          </a:bodyPr>
          <a:lstStyle>
            <a:lvl1pPr algn="ctr">
              <a:defRPr sz="4400"/>
            </a:lvl1pPr>
          </a:lstStyle>
          <a:p>
            <a:r>
              <a:rPr lang="sv-SE" smtClean="0"/>
              <a:t>Klicka här för att ändra format</a:t>
            </a:r>
            <a:endParaRPr lang="sv-SE" dirty="0"/>
          </a:p>
        </p:txBody>
      </p:sp>
      <p:sp>
        <p:nvSpPr>
          <p:cNvPr id="3" name="Underrubrik 2"/>
          <p:cNvSpPr>
            <a:spLocks noGrp="1"/>
          </p:cNvSpPr>
          <p:nvPr>
            <p:ph type="subTitle" idx="1"/>
          </p:nvPr>
        </p:nvSpPr>
        <p:spPr>
          <a:xfrm>
            <a:off x="666000" y="4809600"/>
            <a:ext cx="9608400" cy="1425600"/>
          </a:xfrm>
        </p:spPr>
        <p:txBody>
          <a:bodyPr>
            <a:no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dirty="0"/>
          </a:p>
        </p:txBody>
      </p:sp>
      <p:sp>
        <p:nvSpPr>
          <p:cNvPr id="4" name="Platshållare för datum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65C18DA-410A-4124-BB0F-DE8CA676B1E5}" type="datetimeFigureOut">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2021-03-12</a:t>
            </a:fld>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
        <p:nvSpPr>
          <p:cNvPr id="5" name="Platshållare för sidfot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
        <p:nvSpPr>
          <p:cNvPr id="6" name="Platshållare för bildnumm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BAD975-63FF-4468-AC34-025F73E043F9}" type="slidenum">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94268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65C18DA-410A-4124-BB0F-DE8CA676B1E5}" type="datetimeFigureOut">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2021-03-12</a:t>
            </a:fld>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
        <p:nvSpPr>
          <p:cNvPr id="5" name="Platshållare för sidfot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
        <p:nvSpPr>
          <p:cNvPr id="6" name="Platshållare för bildnumm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BAD975-63FF-4468-AC34-025F73E043F9}" type="slidenum">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3759603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66000" y="2746800"/>
            <a:ext cx="9608400" cy="1965600"/>
          </a:xfrm>
        </p:spPr>
        <p:txBody>
          <a:bodyPr anchor="t">
            <a:noAutofit/>
          </a:bodyPr>
          <a:lstStyle>
            <a:lvl1pPr algn="ctr">
              <a:defRPr sz="5400">
                <a:solidFill>
                  <a:schemeClr val="tx1"/>
                </a:solidFill>
              </a:defRPr>
            </a:lvl1pPr>
          </a:lstStyle>
          <a:p>
            <a:r>
              <a:rPr lang="sv-SE" smtClean="0"/>
              <a:t>Klicka här för att ändra format</a:t>
            </a:r>
            <a:endParaRPr lang="sv-SE" dirty="0"/>
          </a:p>
        </p:txBody>
      </p:sp>
      <p:sp>
        <p:nvSpPr>
          <p:cNvPr id="3" name="Platshållare för text 2"/>
          <p:cNvSpPr>
            <a:spLocks noGrp="1"/>
          </p:cNvSpPr>
          <p:nvPr>
            <p:ph type="body" idx="1"/>
          </p:nvPr>
        </p:nvSpPr>
        <p:spPr>
          <a:xfrm>
            <a:off x="666000" y="4810125"/>
            <a:ext cx="9608400" cy="1427163"/>
          </a:xfrm>
        </p:spPr>
        <p:txBody>
          <a:bodyPr>
            <a:noAutofit/>
          </a:bodyPr>
          <a:lstStyle>
            <a:lvl1pPr marL="0" indent="0" algn="ctr">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lvl1pPr>
              <a:defRPr>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65C18DA-410A-4124-BB0F-DE8CA676B1E5}" type="datetimeFigureOut">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2021-03-12</a:t>
            </a:fld>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
        <p:nvSpPr>
          <p:cNvPr id="5" name="Platshållare för sidfot 4"/>
          <p:cNvSpPr>
            <a:spLocks noGrp="1"/>
          </p:cNvSpPr>
          <p:nvPr>
            <p:ph type="ftr" sz="quarter" idx="11"/>
          </p:nvPr>
        </p:nvSpPr>
        <p:spPr/>
        <p:txBody>
          <a:bodyPr/>
          <a:lstStyle>
            <a:lvl1pPr>
              <a:defRPr>
                <a:solidFill>
                  <a:schemeClr val="tx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DBAD975-63FF-4468-AC34-025F73E043F9}" type="slidenum">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3161323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innehåll 2"/>
          <p:cNvSpPr>
            <a:spLocks noGrp="1"/>
          </p:cNvSpPr>
          <p:nvPr>
            <p:ph sz="half" idx="1"/>
          </p:nvPr>
        </p:nvSpPr>
        <p:spPr>
          <a:xfrm>
            <a:off x="666000" y="2494800"/>
            <a:ext cx="4716000" cy="3740400"/>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5552325" y="2494800"/>
            <a:ext cx="4716000" cy="3740400"/>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datum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65C18DA-410A-4124-BB0F-DE8CA676B1E5}" type="datetimeFigureOut">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2021-03-12</a:t>
            </a:fld>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
        <p:nvSpPr>
          <p:cNvPr id="6" name="Platshållare för sidfot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
        <p:nvSpPr>
          <p:cNvPr id="7" name="Platshållare för bildnumm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BAD975-63FF-4468-AC34-025F73E043F9}" type="slidenum">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669544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image" Target="../media/image8.png"/><Relationship Id="rId5" Type="http://schemas.openxmlformats.org/officeDocument/2006/relationships/slideLayout" Target="../slideLayouts/slideLayout10.xml"/><Relationship Id="rId10" Type="http://schemas.openxmlformats.org/officeDocument/2006/relationships/theme" Target="../theme/theme2.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17.xml"/><Relationship Id="rId7" Type="http://schemas.openxmlformats.org/officeDocument/2006/relationships/image" Target="../media/image1.emf"/><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theme" Target="../theme/theme3.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2E2E2"/>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64233" y="874602"/>
            <a:ext cx="9609825" cy="1231392"/>
          </a:xfrm>
          <a:prstGeom prst="rect">
            <a:avLst/>
          </a:prstGeom>
        </p:spPr>
        <p:txBody>
          <a:bodyPr vert="horz" lIns="91440" tIns="45720" rIns="91440" bIns="45720" rtlCol="0" anchor="t">
            <a:noAutofit/>
          </a:bodyPr>
          <a:lstStyle/>
          <a:p>
            <a:r>
              <a:rPr lang="sv-SE" dirty="0"/>
              <a:t>Klicka här för att ändra format</a:t>
            </a:r>
          </a:p>
        </p:txBody>
      </p:sp>
      <p:sp>
        <p:nvSpPr>
          <p:cNvPr id="3" name="Platshållare för text 2"/>
          <p:cNvSpPr>
            <a:spLocks noGrp="1"/>
          </p:cNvSpPr>
          <p:nvPr>
            <p:ph type="body" idx="1"/>
          </p:nvPr>
        </p:nvSpPr>
        <p:spPr>
          <a:xfrm>
            <a:off x="664232" y="2495203"/>
            <a:ext cx="9609825" cy="3738598"/>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664232" y="6356350"/>
            <a:ext cx="1269343" cy="365125"/>
          </a:xfrm>
          <a:prstGeom prst="rect">
            <a:avLst/>
          </a:prstGeom>
        </p:spPr>
        <p:txBody>
          <a:bodyPr vert="horz" lIns="91440" tIns="45720" rIns="91440" bIns="45720" rtlCol="0" anchor="ctr"/>
          <a:lstStyle>
            <a:lvl1pPr algn="l">
              <a:defRPr sz="1200">
                <a:solidFill>
                  <a:srgbClr val="FFFFFF"/>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B42D259-ACB8-4FD1-AC0F-9CAC8F5E07E0}" type="datetimeFigureOut">
              <a:rPr kumimoji="0" lang="sv-SE" sz="1200" b="0" i="0" u="none" strike="noStrike" kern="1200" cap="none" spc="0" normalizeH="0" baseline="0" noProof="0" smtClean="0">
                <a:ln>
                  <a:noFill/>
                </a:ln>
                <a:solidFill>
                  <a:srgbClr val="FFFFFF"/>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2021-03-12</a:t>
            </a:fld>
            <a:endParaRPr kumimoji="0" lang="sv-SE" sz="1200" b="0" i="0" u="none" strike="noStrike" kern="1200" cap="none" spc="0" normalizeH="0" baseline="0" noProof="0" dirty="0">
              <a:ln>
                <a:noFill/>
              </a:ln>
              <a:solidFill>
                <a:srgbClr val="FFFFFF"/>
              </a:solidFill>
              <a:effectLst/>
              <a:uLnTx/>
              <a:uFillTx/>
              <a:latin typeface="Arial"/>
              <a:ea typeface="+mn-ea"/>
              <a:cs typeface="+mn-cs"/>
            </a:endParaRPr>
          </a:p>
        </p:txBody>
      </p:sp>
      <p:sp>
        <p:nvSpPr>
          <p:cNvPr id="5" name="Platshållare för sidfot 4"/>
          <p:cNvSpPr>
            <a:spLocks noGrp="1"/>
          </p:cNvSpPr>
          <p:nvPr>
            <p:ph type="ftr" sz="quarter" idx="3"/>
          </p:nvPr>
        </p:nvSpPr>
        <p:spPr>
          <a:xfrm>
            <a:off x="2457449" y="6356350"/>
            <a:ext cx="6029326" cy="365125"/>
          </a:xfrm>
          <a:prstGeom prst="rect">
            <a:avLst/>
          </a:prstGeom>
        </p:spPr>
        <p:txBody>
          <a:bodyPr vert="horz" lIns="91440" tIns="45720" rIns="91440" bIns="45720" rtlCol="0" anchor="ctr"/>
          <a:lstStyle>
            <a:lvl1pPr algn="ctr">
              <a:defRPr sz="1200">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srgbClr val="FFFFFF"/>
              </a:solidFill>
              <a:effectLst/>
              <a:uLnTx/>
              <a:uFillTx/>
              <a:latin typeface="Arial"/>
              <a:ea typeface="+mn-ea"/>
              <a:cs typeface="+mn-cs"/>
            </a:endParaRPr>
          </a:p>
        </p:txBody>
      </p:sp>
      <p:sp>
        <p:nvSpPr>
          <p:cNvPr id="6" name="Platshållare för bildnummer 5"/>
          <p:cNvSpPr>
            <a:spLocks noGrp="1"/>
          </p:cNvSpPr>
          <p:nvPr>
            <p:ph type="sldNum" sz="quarter" idx="4"/>
          </p:nvPr>
        </p:nvSpPr>
        <p:spPr>
          <a:xfrm>
            <a:off x="9009033" y="6356350"/>
            <a:ext cx="1270800" cy="365125"/>
          </a:xfrm>
          <a:prstGeom prst="rect">
            <a:avLst/>
          </a:prstGeom>
        </p:spPr>
        <p:txBody>
          <a:bodyPr vert="horz" lIns="91440" tIns="45720" rIns="91440" bIns="45720" rtlCol="0" anchor="ctr"/>
          <a:lstStyle>
            <a:lvl1pPr algn="r">
              <a:defRPr sz="1200">
                <a:solidFill>
                  <a:srgbClr val="FF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4C9B0E5-37D7-412E-A162-6A236BADC197}" type="slidenum">
              <a:rPr kumimoji="0" lang="sv-SE" sz="1200" b="0"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dirty="0">
              <a:ln>
                <a:noFill/>
              </a:ln>
              <a:solidFill>
                <a:srgbClr val="FFFFFF"/>
              </a:solidFill>
              <a:effectLst/>
              <a:uLnTx/>
              <a:uFillTx/>
              <a:latin typeface="Arial"/>
              <a:ea typeface="+mn-ea"/>
              <a:cs typeface="+mn-cs"/>
            </a:endParaRPr>
          </a:p>
        </p:txBody>
      </p:sp>
      <p:grpSp>
        <p:nvGrpSpPr>
          <p:cNvPr id="10" name="Grupp 9">
            <a:extLst>
              <a:ext uri="{FF2B5EF4-FFF2-40B4-BE49-F238E27FC236}">
                <a16:creationId xmlns:a16="http://schemas.microsoft.com/office/drawing/2014/main" id="{BCD0A87E-FE0C-48EC-96E1-F6EBC1D60EB4}"/>
              </a:ext>
            </a:extLst>
          </p:cNvPr>
          <p:cNvGrpSpPr/>
          <p:nvPr userDrawn="1"/>
        </p:nvGrpSpPr>
        <p:grpSpPr>
          <a:xfrm>
            <a:off x="9575321" y="4632388"/>
            <a:ext cx="2624600" cy="2234238"/>
            <a:chOff x="9575321" y="4632388"/>
            <a:chExt cx="2624600" cy="2234238"/>
          </a:xfrm>
        </p:grpSpPr>
        <p:grpSp>
          <p:nvGrpSpPr>
            <p:cNvPr id="11" name="Grupp 10">
              <a:extLst>
                <a:ext uri="{FF2B5EF4-FFF2-40B4-BE49-F238E27FC236}">
                  <a16:creationId xmlns:a16="http://schemas.microsoft.com/office/drawing/2014/main" id="{ACA10481-D63E-4AC3-9AE2-AFE237E53EE2}"/>
                </a:ext>
              </a:extLst>
            </p:cNvPr>
            <p:cNvGrpSpPr/>
            <p:nvPr userDrawn="1"/>
          </p:nvGrpSpPr>
          <p:grpSpPr>
            <a:xfrm>
              <a:off x="9575321" y="4632388"/>
              <a:ext cx="2624600" cy="2234238"/>
              <a:chOff x="9575321" y="4632388"/>
              <a:chExt cx="2624600" cy="2234238"/>
            </a:xfrm>
          </p:grpSpPr>
          <p:pic>
            <p:nvPicPr>
              <p:cNvPr id="9" name="Bildobjekt 8">
                <a:extLst>
                  <a:ext uri="{FF2B5EF4-FFF2-40B4-BE49-F238E27FC236}">
                    <a16:creationId xmlns:a16="http://schemas.microsoft.com/office/drawing/2014/main" id="{202610F5-2FAD-47F3-9DA3-0B09A2D86B1A}"/>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rot="5400000">
                <a:off x="9770502" y="4437207"/>
                <a:ext cx="2234238" cy="2624600"/>
              </a:xfrm>
              <a:prstGeom prst="rect">
                <a:avLst/>
              </a:prstGeom>
            </p:spPr>
          </p:pic>
          <p:sp>
            <p:nvSpPr>
              <p:cNvPr id="7" name="Rektangel 6">
                <a:extLst>
                  <a:ext uri="{FF2B5EF4-FFF2-40B4-BE49-F238E27FC236}">
                    <a16:creationId xmlns:a16="http://schemas.microsoft.com/office/drawing/2014/main" id="{62880465-B287-44D9-987F-54B252C2CEC4}"/>
                  </a:ext>
                </a:extLst>
              </p:cNvPr>
              <p:cNvSpPr/>
              <p:nvPr userDrawn="1"/>
            </p:nvSpPr>
            <p:spPr>
              <a:xfrm>
                <a:off x="11527768" y="5607170"/>
                <a:ext cx="428443" cy="98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Arial"/>
                  <a:ea typeface="+mn-ea"/>
                  <a:cs typeface="+mn-cs"/>
                </a:endParaRPr>
              </a:p>
            </p:txBody>
          </p:sp>
        </p:grpSp>
        <p:pic>
          <p:nvPicPr>
            <p:cNvPr id="8" name="Bildobjekt 7" descr="En bild som visar ritning&#10;&#10;Automatiskt genererad beskrivning">
              <a:extLst>
                <a:ext uri="{FF2B5EF4-FFF2-40B4-BE49-F238E27FC236}">
                  <a16:creationId xmlns:a16="http://schemas.microsoft.com/office/drawing/2014/main" id="{05E2CB7E-A3C4-4B87-A60A-A968FF73A4B3}"/>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0990052" y="6211021"/>
              <a:ext cx="966160" cy="399346"/>
            </a:xfrm>
            <a:prstGeom prst="rect">
              <a:avLst/>
            </a:prstGeom>
          </p:spPr>
        </p:pic>
      </p:grpSp>
    </p:spTree>
    <p:extLst>
      <p:ext uri="{BB962C8B-B14F-4D97-AF65-F5344CB8AC3E}">
        <p14:creationId xmlns:p14="http://schemas.microsoft.com/office/powerpoint/2010/main" val="41602689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defTabSz="914400" rtl="0" eaLnBrk="1" latinLnBrk="0" hangingPunct="1">
        <a:lnSpc>
          <a:spcPct val="95000"/>
        </a:lnSpc>
        <a:spcBef>
          <a:spcPct val="0"/>
        </a:spcBef>
        <a:buNone/>
        <a:defRPr sz="4400" b="1" kern="1200">
          <a:solidFill>
            <a:srgbClr val="FFFFFF"/>
          </a:solidFill>
          <a:latin typeface="+mj-lt"/>
          <a:ea typeface="+mj-ea"/>
          <a:cs typeface="+mj-cs"/>
        </a:defRPr>
      </a:lvl1pPr>
    </p:titleStyle>
    <p:bodyStyle>
      <a:lvl1pPr marL="258763" indent="-228600" algn="l" defTabSz="914400" rtl="0" eaLnBrk="1" latinLnBrk="0" hangingPunct="1">
        <a:lnSpc>
          <a:spcPct val="100000"/>
        </a:lnSpc>
        <a:spcBef>
          <a:spcPts val="0"/>
        </a:spcBef>
        <a:spcAft>
          <a:spcPts val="1200"/>
        </a:spcAft>
        <a:buFont typeface="Symbol" panose="05050102010706020507" pitchFamily="18" charset="2"/>
        <a:buChar char=""/>
        <a:defRPr sz="1800" kern="1200">
          <a:solidFill>
            <a:srgbClr val="FFFFFF"/>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Symbol" panose="05050102010706020507" pitchFamily="18" charset="2"/>
        <a:buChar char="-"/>
        <a:defRPr sz="1600" kern="1200">
          <a:solidFill>
            <a:srgbClr val="FFFFFF"/>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rgbClr val="FFFFFF"/>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rgbClr val="FFFFFF"/>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9" pos="3840">
          <p15:clr>
            <a:srgbClr val="F26B43"/>
          </p15:clr>
        </p15:guide>
        <p15:guide id="10" orient="horz" pos="216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Bildobjekt 10">
            <a:extLst>
              <a:ext uri="{FF2B5EF4-FFF2-40B4-BE49-F238E27FC236}">
                <a16:creationId xmlns:a16="http://schemas.microsoft.com/office/drawing/2014/main" id="{C376CDD0-9A3E-4D42-A72D-71F6AEC57F58}"/>
              </a:ext>
            </a:extLst>
          </p:cNvPr>
          <p:cNvPicPr>
            <a:picLocks noChangeAspect="1"/>
          </p:cNvPicPr>
          <p:nvPr userDrawn="1"/>
        </p:nvPicPr>
        <p:blipFill>
          <a:blip r:embed="rId11" cstate="print">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Platshållare för rubrik 1"/>
          <p:cNvSpPr>
            <a:spLocks noGrp="1"/>
          </p:cNvSpPr>
          <p:nvPr>
            <p:ph type="title"/>
          </p:nvPr>
        </p:nvSpPr>
        <p:spPr>
          <a:xfrm>
            <a:off x="664233" y="874602"/>
            <a:ext cx="9609825" cy="1231392"/>
          </a:xfrm>
          <a:prstGeom prst="rect">
            <a:avLst/>
          </a:prstGeom>
        </p:spPr>
        <p:txBody>
          <a:bodyPr vert="horz" lIns="91440" tIns="45720" rIns="91440" bIns="45720" rtlCol="0" anchor="t">
            <a:noAutofit/>
          </a:bodyPr>
          <a:lstStyle/>
          <a:p>
            <a:r>
              <a:rPr lang="sv-SE" dirty="0"/>
              <a:t>Klicka här för att ändra format</a:t>
            </a:r>
          </a:p>
        </p:txBody>
      </p:sp>
      <p:sp>
        <p:nvSpPr>
          <p:cNvPr id="3" name="Platshållare för text 2"/>
          <p:cNvSpPr>
            <a:spLocks noGrp="1"/>
          </p:cNvSpPr>
          <p:nvPr>
            <p:ph type="body" idx="1"/>
          </p:nvPr>
        </p:nvSpPr>
        <p:spPr>
          <a:xfrm>
            <a:off x="664232" y="2495203"/>
            <a:ext cx="9609825" cy="3738598"/>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664232" y="6356350"/>
            <a:ext cx="1269343" cy="365125"/>
          </a:xfrm>
          <a:prstGeom prst="rect">
            <a:avLst/>
          </a:prstGeom>
        </p:spPr>
        <p:txBody>
          <a:bodyPr vert="horz" lIns="91440" tIns="45720" rIns="91440" bIns="45720" rtlCol="0" anchor="ctr"/>
          <a:lstStyle>
            <a:lvl1pPr algn="l">
              <a:defRPr sz="120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65C18DA-410A-4124-BB0F-DE8CA676B1E5}" type="datetimeFigureOut">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2021-03-12</a:t>
            </a:fld>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
        <p:nvSpPr>
          <p:cNvPr id="5" name="Platshållare för sidfot 4"/>
          <p:cNvSpPr>
            <a:spLocks noGrp="1"/>
          </p:cNvSpPr>
          <p:nvPr>
            <p:ph type="ftr" sz="quarter" idx="3"/>
          </p:nvPr>
        </p:nvSpPr>
        <p:spPr>
          <a:xfrm>
            <a:off x="2457449" y="6356350"/>
            <a:ext cx="6029326" cy="365125"/>
          </a:xfrm>
          <a:prstGeom prst="rect">
            <a:avLst/>
          </a:prstGeom>
        </p:spPr>
        <p:txBody>
          <a:bodyPr vert="horz" lIns="91440" tIns="45720" rIns="91440" bIns="45720" rtlCol="0" anchor="ctr"/>
          <a:lstStyle>
            <a:lvl1pPr algn="ctr">
              <a:defRPr sz="1200">
                <a:solidFill>
                  <a:schemeClr val="tx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
        <p:nvSpPr>
          <p:cNvPr id="6" name="Platshållare för bildnummer 5"/>
          <p:cNvSpPr>
            <a:spLocks noGrp="1"/>
          </p:cNvSpPr>
          <p:nvPr>
            <p:ph type="sldNum" sz="quarter" idx="4"/>
          </p:nvPr>
        </p:nvSpPr>
        <p:spPr>
          <a:xfrm>
            <a:off x="9009033" y="6356350"/>
            <a:ext cx="1270800" cy="365125"/>
          </a:xfrm>
          <a:prstGeom prst="rect">
            <a:avLst/>
          </a:prstGeom>
        </p:spPr>
        <p:txBody>
          <a:bodyPr vert="horz" lIns="91440" tIns="45720" rIns="91440" bIns="45720" rtlCol="0" anchor="ctr"/>
          <a:lstStyle>
            <a:lvl1pPr algn="r">
              <a:defRPr sz="1200">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DBAD975-63FF-4468-AC34-025F73E043F9}" type="slidenum">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4080762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Lst>
  <p:txStyles>
    <p:titleStyle>
      <a:lvl1pPr algn="l" defTabSz="914400" rtl="0" eaLnBrk="1" latinLnBrk="0" hangingPunct="1">
        <a:lnSpc>
          <a:spcPct val="95000"/>
        </a:lnSpc>
        <a:spcBef>
          <a:spcPct val="0"/>
        </a:spcBef>
        <a:buNone/>
        <a:defRPr sz="4400" b="1" kern="1200">
          <a:solidFill>
            <a:schemeClr val="tx1"/>
          </a:solidFill>
          <a:latin typeface="+mj-lt"/>
          <a:ea typeface="+mj-ea"/>
          <a:cs typeface="+mj-cs"/>
        </a:defRPr>
      </a:lvl1pPr>
    </p:titleStyle>
    <p:bodyStyle>
      <a:lvl1pPr marL="258763" indent="-228600" algn="l" defTabSz="914400" rtl="0" eaLnBrk="1" latinLnBrk="0" hangingPunct="1">
        <a:lnSpc>
          <a:spcPct val="100000"/>
        </a:lnSpc>
        <a:spcBef>
          <a:spcPts val="0"/>
        </a:spcBef>
        <a:spcAft>
          <a:spcPts val="1200"/>
        </a:spcAft>
        <a:buFont typeface="Symbol" panose="05050102010706020507" pitchFamily="18" charset="2"/>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Symbol" panose="05050102010706020507" pitchFamily="18" charset="2"/>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Symbol" panose="05050102010706020507" pitchFamily="18" charset="2"/>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Symbol" panose="05050102010706020507"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Symbol" panose="05050102010706020507" pitchFamily="18"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9" pos="3840">
          <p15:clr>
            <a:srgbClr val="F26B43"/>
          </p15:clr>
        </p15:guide>
        <p15:guide id="10" orient="horz" pos="216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E2E2E2"/>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64233" y="874602"/>
            <a:ext cx="9609825" cy="1231392"/>
          </a:xfrm>
          <a:prstGeom prst="rect">
            <a:avLst/>
          </a:prstGeom>
        </p:spPr>
        <p:txBody>
          <a:bodyPr vert="horz" lIns="91440" tIns="45720" rIns="91440" bIns="45720" rtlCol="0" anchor="t">
            <a:noAutofit/>
          </a:bodyPr>
          <a:lstStyle/>
          <a:p>
            <a:r>
              <a:rPr lang="sv-SE" dirty="0"/>
              <a:t>Klicka här för att ändra format</a:t>
            </a:r>
          </a:p>
        </p:txBody>
      </p:sp>
      <p:sp>
        <p:nvSpPr>
          <p:cNvPr id="3" name="Platshållare för text 2"/>
          <p:cNvSpPr>
            <a:spLocks noGrp="1"/>
          </p:cNvSpPr>
          <p:nvPr>
            <p:ph type="body" idx="1"/>
          </p:nvPr>
        </p:nvSpPr>
        <p:spPr>
          <a:xfrm>
            <a:off x="664232" y="2495203"/>
            <a:ext cx="9609825" cy="3738598"/>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664232" y="6356350"/>
            <a:ext cx="1269343" cy="365125"/>
          </a:xfrm>
          <a:prstGeom prst="rect">
            <a:avLst/>
          </a:prstGeom>
        </p:spPr>
        <p:txBody>
          <a:bodyPr vert="horz" lIns="91440" tIns="45720" rIns="91440" bIns="45720" rtlCol="0" anchor="ctr"/>
          <a:lstStyle>
            <a:lvl1pPr algn="l">
              <a:defRPr sz="1200">
                <a:solidFill>
                  <a:srgbClr val="FFFFFF"/>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B42D259-ACB8-4FD1-AC0F-9CAC8F5E07E0}" type="datetimeFigureOut">
              <a:rPr kumimoji="0" lang="sv-SE" sz="1200" b="0" i="0" u="none" strike="noStrike" kern="1200" cap="none" spc="0" normalizeH="0" baseline="0" noProof="0" smtClean="0">
                <a:ln>
                  <a:noFill/>
                </a:ln>
                <a:solidFill>
                  <a:srgbClr val="FFFFFF"/>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2021-03-12</a:t>
            </a:fld>
            <a:endParaRPr kumimoji="0" lang="sv-SE" sz="1200" b="0" i="0" u="none" strike="noStrike" kern="1200" cap="none" spc="0" normalizeH="0" baseline="0" noProof="0" dirty="0">
              <a:ln>
                <a:noFill/>
              </a:ln>
              <a:solidFill>
                <a:srgbClr val="FFFFFF"/>
              </a:solidFill>
              <a:effectLst/>
              <a:uLnTx/>
              <a:uFillTx/>
              <a:latin typeface="Arial"/>
              <a:ea typeface="+mn-ea"/>
              <a:cs typeface="+mn-cs"/>
            </a:endParaRPr>
          </a:p>
        </p:txBody>
      </p:sp>
      <p:sp>
        <p:nvSpPr>
          <p:cNvPr id="5" name="Platshållare för sidfot 4"/>
          <p:cNvSpPr>
            <a:spLocks noGrp="1"/>
          </p:cNvSpPr>
          <p:nvPr>
            <p:ph type="ftr" sz="quarter" idx="3"/>
          </p:nvPr>
        </p:nvSpPr>
        <p:spPr>
          <a:xfrm>
            <a:off x="2457449" y="6356350"/>
            <a:ext cx="6029326" cy="365125"/>
          </a:xfrm>
          <a:prstGeom prst="rect">
            <a:avLst/>
          </a:prstGeom>
        </p:spPr>
        <p:txBody>
          <a:bodyPr vert="horz" lIns="91440" tIns="45720" rIns="91440" bIns="45720" rtlCol="0" anchor="ctr"/>
          <a:lstStyle>
            <a:lvl1pPr algn="ctr">
              <a:defRPr sz="1200">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srgbClr val="FFFFFF"/>
              </a:solidFill>
              <a:effectLst/>
              <a:uLnTx/>
              <a:uFillTx/>
              <a:latin typeface="Arial"/>
              <a:ea typeface="+mn-ea"/>
              <a:cs typeface="+mn-cs"/>
            </a:endParaRPr>
          </a:p>
        </p:txBody>
      </p:sp>
      <p:sp>
        <p:nvSpPr>
          <p:cNvPr id="6" name="Platshållare för bildnummer 5"/>
          <p:cNvSpPr>
            <a:spLocks noGrp="1"/>
          </p:cNvSpPr>
          <p:nvPr>
            <p:ph type="sldNum" sz="quarter" idx="4"/>
          </p:nvPr>
        </p:nvSpPr>
        <p:spPr>
          <a:xfrm>
            <a:off x="9009033" y="6356350"/>
            <a:ext cx="1270800" cy="365125"/>
          </a:xfrm>
          <a:prstGeom prst="rect">
            <a:avLst/>
          </a:prstGeom>
        </p:spPr>
        <p:txBody>
          <a:bodyPr vert="horz" lIns="91440" tIns="45720" rIns="91440" bIns="45720" rtlCol="0" anchor="ctr"/>
          <a:lstStyle>
            <a:lvl1pPr algn="r">
              <a:defRPr sz="1200">
                <a:solidFill>
                  <a:srgbClr val="FF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4C9B0E5-37D7-412E-A162-6A236BADC197}" type="slidenum">
              <a:rPr kumimoji="0" lang="sv-SE" sz="1200" b="0"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dirty="0">
              <a:ln>
                <a:noFill/>
              </a:ln>
              <a:solidFill>
                <a:srgbClr val="FFFFFF"/>
              </a:solidFill>
              <a:effectLst/>
              <a:uLnTx/>
              <a:uFillTx/>
              <a:latin typeface="Arial"/>
              <a:ea typeface="+mn-ea"/>
              <a:cs typeface="+mn-cs"/>
            </a:endParaRPr>
          </a:p>
        </p:txBody>
      </p:sp>
      <p:grpSp>
        <p:nvGrpSpPr>
          <p:cNvPr id="10" name="Grupp 9">
            <a:extLst>
              <a:ext uri="{FF2B5EF4-FFF2-40B4-BE49-F238E27FC236}">
                <a16:creationId xmlns:a16="http://schemas.microsoft.com/office/drawing/2014/main" id="{BCD0A87E-FE0C-48EC-96E1-F6EBC1D60EB4}"/>
              </a:ext>
            </a:extLst>
          </p:cNvPr>
          <p:cNvGrpSpPr/>
          <p:nvPr userDrawn="1"/>
        </p:nvGrpSpPr>
        <p:grpSpPr>
          <a:xfrm>
            <a:off x="9575321" y="4632388"/>
            <a:ext cx="2624600" cy="2234238"/>
            <a:chOff x="9575321" y="4632388"/>
            <a:chExt cx="2624600" cy="2234238"/>
          </a:xfrm>
        </p:grpSpPr>
        <p:grpSp>
          <p:nvGrpSpPr>
            <p:cNvPr id="11" name="Grupp 10">
              <a:extLst>
                <a:ext uri="{FF2B5EF4-FFF2-40B4-BE49-F238E27FC236}">
                  <a16:creationId xmlns:a16="http://schemas.microsoft.com/office/drawing/2014/main" id="{ACA10481-D63E-4AC3-9AE2-AFE237E53EE2}"/>
                </a:ext>
              </a:extLst>
            </p:cNvPr>
            <p:cNvGrpSpPr/>
            <p:nvPr userDrawn="1"/>
          </p:nvGrpSpPr>
          <p:grpSpPr>
            <a:xfrm>
              <a:off x="9575321" y="4632388"/>
              <a:ext cx="2624600" cy="2234238"/>
              <a:chOff x="9575321" y="4632388"/>
              <a:chExt cx="2624600" cy="2234238"/>
            </a:xfrm>
          </p:grpSpPr>
          <p:pic>
            <p:nvPicPr>
              <p:cNvPr id="9" name="Bildobjekt 8">
                <a:extLst>
                  <a:ext uri="{FF2B5EF4-FFF2-40B4-BE49-F238E27FC236}">
                    <a16:creationId xmlns:a16="http://schemas.microsoft.com/office/drawing/2014/main" id="{202610F5-2FAD-47F3-9DA3-0B09A2D86B1A}"/>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rot="5400000">
                <a:off x="9770502" y="4437207"/>
                <a:ext cx="2234238" cy="2624600"/>
              </a:xfrm>
              <a:prstGeom prst="rect">
                <a:avLst/>
              </a:prstGeom>
            </p:spPr>
          </p:pic>
          <p:sp>
            <p:nvSpPr>
              <p:cNvPr id="7" name="Rektangel 6">
                <a:extLst>
                  <a:ext uri="{FF2B5EF4-FFF2-40B4-BE49-F238E27FC236}">
                    <a16:creationId xmlns:a16="http://schemas.microsoft.com/office/drawing/2014/main" id="{62880465-B287-44D9-987F-54B252C2CEC4}"/>
                  </a:ext>
                </a:extLst>
              </p:cNvPr>
              <p:cNvSpPr/>
              <p:nvPr userDrawn="1"/>
            </p:nvSpPr>
            <p:spPr>
              <a:xfrm>
                <a:off x="11527768" y="5607170"/>
                <a:ext cx="428443" cy="98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Arial"/>
                  <a:ea typeface="+mn-ea"/>
                  <a:cs typeface="+mn-cs"/>
                </a:endParaRPr>
              </a:p>
            </p:txBody>
          </p:sp>
        </p:grpSp>
        <p:pic>
          <p:nvPicPr>
            <p:cNvPr id="8" name="Bildobjekt 7" descr="En bild som visar ritning&#10;&#10;Automatiskt genererad beskrivning">
              <a:extLst>
                <a:ext uri="{FF2B5EF4-FFF2-40B4-BE49-F238E27FC236}">
                  <a16:creationId xmlns:a16="http://schemas.microsoft.com/office/drawing/2014/main" id="{05E2CB7E-A3C4-4B87-A60A-A968FF73A4B3}"/>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0990052" y="6211021"/>
              <a:ext cx="966160" cy="399346"/>
            </a:xfrm>
            <a:prstGeom prst="rect">
              <a:avLst/>
            </a:prstGeom>
          </p:spPr>
        </p:pic>
      </p:grpSp>
    </p:spTree>
    <p:extLst>
      <p:ext uri="{BB962C8B-B14F-4D97-AF65-F5344CB8AC3E}">
        <p14:creationId xmlns:p14="http://schemas.microsoft.com/office/powerpoint/2010/main" val="1496738864"/>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Lst>
  <p:txStyles>
    <p:titleStyle>
      <a:lvl1pPr algn="l" defTabSz="914400" rtl="0" eaLnBrk="1" latinLnBrk="0" hangingPunct="1">
        <a:lnSpc>
          <a:spcPct val="95000"/>
        </a:lnSpc>
        <a:spcBef>
          <a:spcPct val="0"/>
        </a:spcBef>
        <a:buNone/>
        <a:defRPr sz="4400" b="1" kern="1200">
          <a:solidFill>
            <a:srgbClr val="FFFFFF"/>
          </a:solidFill>
          <a:latin typeface="+mj-lt"/>
          <a:ea typeface="+mj-ea"/>
          <a:cs typeface="+mj-cs"/>
        </a:defRPr>
      </a:lvl1pPr>
    </p:titleStyle>
    <p:bodyStyle>
      <a:lvl1pPr marL="258763" indent="-228600" algn="l" defTabSz="914400" rtl="0" eaLnBrk="1" latinLnBrk="0" hangingPunct="1">
        <a:lnSpc>
          <a:spcPct val="100000"/>
        </a:lnSpc>
        <a:spcBef>
          <a:spcPts val="0"/>
        </a:spcBef>
        <a:spcAft>
          <a:spcPts val="1200"/>
        </a:spcAft>
        <a:buFont typeface="Symbol" panose="05050102010706020507" pitchFamily="18" charset="2"/>
        <a:buChar char=""/>
        <a:defRPr sz="1800" kern="1200">
          <a:solidFill>
            <a:srgbClr val="FFFFFF"/>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Symbol" panose="05050102010706020507" pitchFamily="18" charset="2"/>
        <a:buChar char="-"/>
        <a:defRPr sz="1600" kern="1200">
          <a:solidFill>
            <a:srgbClr val="FFFFFF"/>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rgbClr val="FFFFFF"/>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rgbClr val="FFFFFF"/>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9" pos="3840">
          <p15:clr>
            <a:srgbClr val="F26B43"/>
          </p15:clr>
        </p15:guide>
        <p15:guide id="10" orient="horz" pos="216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7E1CE0D-1BB1-47FC-A45E-C23385E1FFBC}"/>
              </a:ext>
            </a:extLst>
          </p:cNvPr>
          <p:cNvSpPr>
            <a:spLocks noGrp="1"/>
          </p:cNvSpPr>
          <p:nvPr>
            <p:ph type="title"/>
          </p:nvPr>
        </p:nvSpPr>
        <p:spPr>
          <a:xfrm>
            <a:off x="666000" y="1982419"/>
            <a:ext cx="9608400" cy="1138468"/>
          </a:xfrm>
        </p:spPr>
        <p:txBody>
          <a:bodyPr/>
          <a:lstStyle/>
          <a:p>
            <a:r>
              <a:rPr lang="sv-SE" dirty="0" smtClean="0"/>
              <a:t>Använd kompetensen rätt</a:t>
            </a:r>
            <a:r>
              <a:rPr lang="sv-SE" sz="3200" b="0" dirty="0"/>
              <a:t/>
            </a:r>
            <a:br>
              <a:rPr lang="sv-SE" sz="3200" b="0" dirty="0"/>
            </a:br>
            <a:r>
              <a:rPr lang="sv-SE" sz="2800" b="0" dirty="0" smtClean="0"/>
              <a:t/>
            </a:r>
            <a:br>
              <a:rPr lang="sv-SE" sz="2800" b="0" dirty="0" smtClean="0"/>
            </a:br>
            <a:endParaRPr lang="sv-SE" sz="2800" b="0" dirty="0"/>
          </a:p>
        </p:txBody>
      </p:sp>
      <p:sp>
        <p:nvSpPr>
          <p:cNvPr id="5" name="textruta 4"/>
          <p:cNvSpPr txBox="1"/>
          <p:nvPr/>
        </p:nvSpPr>
        <p:spPr>
          <a:xfrm>
            <a:off x="1954469" y="3178000"/>
            <a:ext cx="5580671" cy="1569660"/>
          </a:xfrm>
          <a:prstGeom prst="rect">
            <a:avLst/>
          </a:prstGeom>
          <a:noFill/>
        </p:spPr>
        <p:txBody>
          <a:bodyPr wrap="square" rtlCol="0">
            <a:spAutoFit/>
          </a:bodyPr>
          <a:lstStyle/>
          <a:p>
            <a:pPr algn="ctr"/>
            <a:r>
              <a:rPr lang="sv-SE" sz="2400" dirty="0"/>
              <a:t>En workshopmodell för att tillsammans på arbetsplatsen undersöka:</a:t>
            </a:r>
            <a:br>
              <a:rPr lang="sv-SE" sz="2400" dirty="0"/>
            </a:br>
            <a:r>
              <a:rPr lang="sv-SE" sz="2400" dirty="0"/>
              <a:t>Gör vi rätt saker, gör vi saker rätt och gör rätt </a:t>
            </a:r>
            <a:r>
              <a:rPr lang="sv-SE" sz="2400" dirty="0" smtClean="0"/>
              <a:t>personer </a:t>
            </a:r>
            <a:r>
              <a:rPr lang="sv-SE" sz="2400" dirty="0"/>
              <a:t>de sakerna</a:t>
            </a:r>
            <a:r>
              <a:rPr lang="sv-SE" sz="2400" dirty="0" smtClean="0"/>
              <a:t>?</a:t>
            </a:r>
          </a:p>
        </p:txBody>
      </p:sp>
      <p:grpSp>
        <p:nvGrpSpPr>
          <p:cNvPr id="4" name="Grupp 3"/>
          <p:cNvGrpSpPr/>
          <p:nvPr/>
        </p:nvGrpSpPr>
        <p:grpSpPr>
          <a:xfrm>
            <a:off x="7818007" y="3282449"/>
            <a:ext cx="1279462" cy="1184103"/>
            <a:chOff x="-161925" y="1731963"/>
            <a:chExt cx="6286500" cy="5600700"/>
          </a:xfrm>
        </p:grpSpPr>
        <p:grpSp>
          <p:nvGrpSpPr>
            <p:cNvPr id="6" name="Group 43"/>
            <p:cNvGrpSpPr>
              <a:grpSpLocks/>
            </p:cNvGrpSpPr>
            <p:nvPr/>
          </p:nvGrpSpPr>
          <p:grpSpPr bwMode="auto">
            <a:xfrm>
              <a:off x="-161925" y="1731963"/>
              <a:ext cx="6286500" cy="5600700"/>
              <a:chOff x="2421" y="5224"/>
              <a:chExt cx="6156" cy="6156"/>
            </a:xfrm>
          </p:grpSpPr>
          <p:sp>
            <p:nvSpPr>
              <p:cNvPr id="14" name="AutoShape 51"/>
              <p:cNvSpPr>
                <a:spLocks noChangeArrowheads="1" noTextEdit="1"/>
              </p:cNvSpPr>
              <p:nvPr/>
            </p:nvSpPr>
            <p:spPr bwMode="auto">
              <a:xfrm>
                <a:off x="2763" y="5566"/>
                <a:ext cx="5472" cy="5472"/>
              </a:xfrm>
              <a:custGeom>
                <a:avLst/>
                <a:gdLst>
                  <a:gd name="G0" fmla="+- 1350 0 0"/>
                  <a:gd name="G1" fmla="+- 21600 0 1350"/>
                  <a:gd name="G2" fmla="+- 21600 0 135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350" y="10800"/>
                    </a:moveTo>
                    <a:cubicBezTo>
                      <a:pt x="1350" y="16019"/>
                      <a:pt x="5581" y="20250"/>
                      <a:pt x="10800" y="20250"/>
                    </a:cubicBezTo>
                    <a:cubicBezTo>
                      <a:pt x="16019" y="20250"/>
                      <a:pt x="20250" y="16019"/>
                      <a:pt x="20250" y="10800"/>
                    </a:cubicBezTo>
                    <a:cubicBezTo>
                      <a:pt x="20250" y="5581"/>
                      <a:pt x="16019" y="1350"/>
                      <a:pt x="10800" y="1350"/>
                    </a:cubicBezTo>
                    <a:cubicBezTo>
                      <a:pt x="5581" y="1350"/>
                      <a:pt x="1350" y="5581"/>
                      <a:pt x="1350" y="10800"/>
                    </a:cubicBezTo>
                    <a:close/>
                  </a:path>
                </a:pathLst>
              </a:custGeom>
              <a:solidFill>
                <a:srgbClr val="FF0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15" name="AutoShape 50"/>
              <p:cNvSpPr>
                <a:spLocks noChangeArrowheads="1" noTextEdit="1"/>
              </p:cNvSpPr>
              <p:nvPr/>
            </p:nvSpPr>
            <p:spPr bwMode="auto">
              <a:xfrm>
                <a:off x="3447" y="6250"/>
                <a:ext cx="4104" cy="4104"/>
              </a:xfrm>
              <a:custGeom>
                <a:avLst/>
                <a:gdLst>
                  <a:gd name="G0" fmla="+- 1800 0 0"/>
                  <a:gd name="G1" fmla="+- 21600 0 1800"/>
                  <a:gd name="G2" fmla="+- 21600 0 18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0" y="10800"/>
                    </a:moveTo>
                    <a:cubicBezTo>
                      <a:pt x="1800" y="15771"/>
                      <a:pt x="5829" y="19800"/>
                      <a:pt x="10800" y="19800"/>
                    </a:cubicBezTo>
                    <a:cubicBezTo>
                      <a:pt x="15771" y="19800"/>
                      <a:pt x="19800" y="15771"/>
                      <a:pt x="19800" y="10800"/>
                    </a:cubicBezTo>
                    <a:cubicBezTo>
                      <a:pt x="19800" y="5829"/>
                      <a:pt x="15771" y="1800"/>
                      <a:pt x="10800" y="1800"/>
                    </a:cubicBezTo>
                    <a:cubicBezTo>
                      <a:pt x="5829" y="1800"/>
                      <a:pt x="1800" y="5829"/>
                      <a:pt x="1800" y="10800"/>
                    </a:cubicBezTo>
                    <a:close/>
                  </a:path>
                </a:pathLst>
              </a:custGeom>
              <a:solidFill>
                <a:srgbClr val="FF0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16" name="AutoShape 49"/>
              <p:cNvSpPr>
                <a:spLocks noChangeArrowheads="1" noTextEdit="1"/>
              </p:cNvSpPr>
              <p:nvPr/>
            </p:nvSpPr>
            <p:spPr bwMode="auto">
              <a:xfrm>
                <a:off x="2421" y="5224"/>
                <a:ext cx="6156" cy="6156"/>
              </a:xfrm>
              <a:custGeom>
                <a:avLst/>
                <a:gdLst>
                  <a:gd name="G0" fmla="+- 1200 0 0"/>
                  <a:gd name="G1" fmla="+- 21600 0 1200"/>
                  <a:gd name="G2" fmla="+- 21600 0 12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200" y="10800"/>
                    </a:moveTo>
                    <a:cubicBezTo>
                      <a:pt x="1200" y="16102"/>
                      <a:pt x="5498" y="20400"/>
                      <a:pt x="10800" y="20400"/>
                    </a:cubicBezTo>
                    <a:cubicBezTo>
                      <a:pt x="16102" y="20400"/>
                      <a:pt x="20400" y="16102"/>
                      <a:pt x="20400" y="10800"/>
                    </a:cubicBezTo>
                    <a:cubicBezTo>
                      <a:pt x="20400" y="5498"/>
                      <a:pt x="16102" y="1200"/>
                      <a:pt x="10800" y="1200"/>
                    </a:cubicBezTo>
                    <a:cubicBezTo>
                      <a:pt x="5498" y="1200"/>
                      <a:pt x="1200" y="5498"/>
                      <a:pt x="1200" y="10800"/>
                    </a:cubicBezTo>
                    <a:close/>
                  </a:path>
                </a:pathLst>
              </a:custGeom>
              <a:solidFill>
                <a:srgbClr val="FF0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17" name="AutoShape 48"/>
              <p:cNvSpPr>
                <a:spLocks noChangeArrowheads="1" noTextEdit="1"/>
              </p:cNvSpPr>
              <p:nvPr/>
            </p:nvSpPr>
            <p:spPr bwMode="auto">
              <a:xfrm>
                <a:off x="3789" y="6592"/>
                <a:ext cx="3420" cy="3420"/>
              </a:xfrm>
              <a:custGeom>
                <a:avLst/>
                <a:gdLst>
                  <a:gd name="G0" fmla="+- 2160 0 0"/>
                  <a:gd name="G1" fmla="+- 21600 0 2160"/>
                  <a:gd name="G2" fmla="+- 21600 0 216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60" y="10800"/>
                    </a:moveTo>
                    <a:cubicBezTo>
                      <a:pt x="2160" y="15572"/>
                      <a:pt x="6028" y="19440"/>
                      <a:pt x="10800" y="19440"/>
                    </a:cubicBezTo>
                    <a:cubicBezTo>
                      <a:pt x="15572" y="19440"/>
                      <a:pt x="19440" y="15572"/>
                      <a:pt x="19440" y="10800"/>
                    </a:cubicBezTo>
                    <a:cubicBezTo>
                      <a:pt x="19440" y="6028"/>
                      <a:pt x="15572" y="2160"/>
                      <a:pt x="10800" y="2160"/>
                    </a:cubicBezTo>
                    <a:cubicBezTo>
                      <a:pt x="6028" y="2160"/>
                      <a:pt x="2160" y="6028"/>
                      <a:pt x="2160" y="10800"/>
                    </a:cubicBezTo>
                    <a:close/>
                  </a:path>
                </a:pathLst>
              </a:custGeom>
              <a:solidFill>
                <a:srgbClr val="FF0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18" name="AutoShape 47"/>
              <p:cNvSpPr>
                <a:spLocks noChangeArrowheads="1" noTextEdit="1"/>
              </p:cNvSpPr>
              <p:nvPr/>
            </p:nvSpPr>
            <p:spPr bwMode="auto">
              <a:xfrm>
                <a:off x="4131" y="6934"/>
                <a:ext cx="2736" cy="2736"/>
              </a:xfrm>
              <a:custGeom>
                <a:avLst/>
                <a:gdLst>
                  <a:gd name="G0" fmla="+- 2700 0 0"/>
                  <a:gd name="G1" fmla="+- 21600 0 2700"/>
                  <a:gd name="G2" fmla="+- 21600 0 27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700" y="10800"/>
                    </a:moveTo>
                    <a:cubicBezTo>
                      <a:pt x="2700" y="15274"/>
                      <a:pt x="6326" y="18900"/>
                      <a:pt x="10800" y="18900"/>
                    </a:cubicBezTo>
                    <a:cubicBezTo>
                      <a:pt x="15274" y="18900"/>
                      <a:pt x="18900" y="15274"/>
                      <a:pt x="18900" y="10800"/>
                    </a:cubicBezTo>
                    <a:cubicBezTo>
                      <a:pt x="18900" y="6326"/>
                      <a:pt x="15274" y="2700"/>
                      <a:pt x="10800" y="2700"/>
                    </a:cubicBezTo>
                    <a:cubicBezTo>
                      <a:pt x="6326" y="2700"/>
                      <a:pt x="2700" y="6326"/>
                      <a:pt x="2700" y="10800"/>
                    </a:cubicBezTo>
                    <a:close/>
                  </a:path>
                </a:pathLst>
              </a:custGeom>
              <a:solidFill>
                <a:srgbClr val="FF0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19" name="AutoShape 46"/>
              <p:cNvSpPr>
                <a:spLocks noChangeArrowheads="1" noTextEdit="1"/>
              </p:cNvSpPr>
              <p:nvPr/>
            </p:nvSpPr>
            <p:spPr bwMode="auto">
              <a:xfrm>
                <a:off x="4473" y="7276"/>
                <a:ext cx="2052" cy="2052"/>
              </a:xfrm>
              <a:custGeom>
                <a:avLst/>
                <a:gdLst>
                  <a:gd name="G0" fmla="+- 3600 0 0"/>
                  <a:gd name="G1" fmla="+- 21600 0 3600"/>
                  <a:gd name="G2" fmla="+- 21600 0 36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600" y="10800"/>
                    </a:moveTo>
                    <a:cubicBezTo>
                      <a:pt x="3600" y="14776"/>
                      <a:pt x="6824" y="18000"/>
                      <a:pt x="10800" y="18000"/>
                    </a:cubicBezTo>
                    <a:cubicBezTo>
                      <a:pt x="14776" y="18000"/>
                      <a:pt x="18000" y="14776"/>
                      <a:pt x="18000" y="10800"/>
                    </a:cubicBezTo>
                    <a:cubicBezTo>
                      <a:pt x="18000" y="6824"/>
                      <a:pt x="14776" y="3600"/>
                      <a:pt x="10800" y="3600"/>
                    </a:cubicBezTo>
                    <a:cubicBezTo>
                      <a:pt x="6824" y="3600"/>
                      <a:pt x="3600" y="6824"/>
                      <a:pt x="3600" y="10800"/>
                    </a:cubicBezTo>
                    <a:close/>
                  </a:path>
                </a:pathLst>
              </a:custGeom>
              <a:solidFill>
                <a:srgbClr val="008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20" name="AutoShape 45"/>
              <p:cNvSpPr>
                <a:spLocks noChangeArrowheads="1" noTextEdit="1"/>
              </p:cNvSpPr>
              <p:nvPr/>
            </p:nvSpPr>
            <p:spPr bwMode="auto">
              <a:xfrm>
                <a:off x="4815" y="7618"/>
                <a:ext cx="1368" cy="1368"/>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008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21" name="_s1044"/>
              <p:cNvSpPr>
                <a:spLocks noChangeArrowheads="1" noTextEdit="1"/>
              </p:cNvSpPr>
              <p:nvPr/>
            </p:nvSpPr>
            <p:spPr bwMode="auto">
              <a:xfrm>
                <a:off x="5157" y="7960"/>
                <a:ext cx="684" cy="684"/>
              </a:xfrm>
              <a:prstGeom prst="ellipse">
                <a:avLst/>
              </a:prstGeom>
              <a:solidFill>
                <a:srgbClr val="008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grpSp>
        <p:sp>
          <p:nvSpPr>
            <p:cNvPr id="7" name="_s1030"/>
            <p:cNvSpPr>
              <a:spLocks noChangeArrowheads="1" noTextEdit="1"/>
            </p:cNvSpPr>
            <p:nvPr/>
          </p:nvSpPr>
          <p:spPr bwMode="auto">
            <a:xfrm>
              <a:off x="187325" y="2043113"/>
              <a:ext cx="5588000" cy="4978400"/>
            </a:xfrm>
            <a:custGeom>
              <a:avLst/>
              <a:gdLst>
                <a:gd name="G0" fmla="+- 1350 0 0"/>
                <a:gd name="G1" fmla="+- 21600 0 1350"/>
                <a:gd name="G2" fmla="+- 21600 0 135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350" y="10800"/>
                  </a:moveTo>
                  <a:cubicBezTo>
                    <a:pt x="1350" y="16019"/>
                    <a:pt x="5581" y="20250"/>
                    <a:pt x="10800" y="20250"/>
                  </a:cubicBezTo>
                  <a:cubicBezTo>
                    <a:pt x="16019" y="20250"/>
                    <a:pt x="20250" y="16019"/>
                    <a:pt x="20250" y="10800"/>
                  </a:cubicBezTo>
                  <a:cubicBezTo>
                    <a:pt x="20250" y="5581"/>
                    <a:pt x="16019" y="1350"/>
                    <a:pt x="10800" y="1350"/>
                  </a:cubicBezTo>
                  <a:cubicBezTo>
                    <a:pt x="5581" y="1350"/>
                    <a:pt x="1350" y="5581"/>
                    <a:pt x="1350" y="10800"/>
                  </a:cubicBezTo>
                  <a:close/>
                </a:path>
              </a:pathLst>
            </a:custGeom>
            <a:solidFill>
              <a:srgbClr val="FF0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8" name="_s1034"/>
            <p:cNvSpPr>
              <a:spLocks noChangeArrowheads="1" noTextEdit="1"/>
            </p:cNvSpPr>
            <p:nvPr/>
          </p:nvSpPr>
          <p:spPr bwMode="auto">
            <a:xfrm>
              <a:off x="885825" y="2665413"/>
              <a:ext cx="4191000" cy="3752850"/>
            </a:xfrm>
            <a:custGeom>
              <a:avLst/>
              <a:gdLst>
                <a:gd name="G0" fmla="+- 1800 0 0"/>
                <a:gd name="G1" fmla="+- 21600 0 1800"/>
                <a:gd name="G2" fmla="+- 21600 0 18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0" y="10800"/>
                  </a:moveTo>
                  <a:cubicBezTo>
                    <a:pt x="1800" y="15771"/>
                    <a:pt x="5829" y="19800"/>
                    <a:pt x="10800" y="19800"/>
                  </a:cubicBezTo>
                  <a:cubicBezTo>
                    <a:pt x="15771" y="19800"/>
                    <a:pt x="19800" y="15771"/>
                    <a:pt x="19800" y="10800"/>
                  </a:cubicBezTo>
                  <a:cubicBezTo>
                    <a:pt x="19800" y="5829"/>
                    <a:pt x="15771" y="1800"/>
                    <a:pt x="10800" y="1800"/>
                  </a:cubicBezTo>
                  <a:cubicBezTo>
                    <a:pt x="5829" y="1800"/>
                    <a:pt x="1800" y="5829"/>
                    <a:pt x="1800" y="10800"/>
                  </a:cubicBezTo>
                  <a:close/>
                </a:path>
              </a:pathLst>
            </a:custGeom>
            <a:solidFill>
              <a:srgbClr val="FFCC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9" name="_s1028"/>
            <p:cNvSpPr>
              <a:spLocks noChangeArrowheads="1" noTextEdit="1"/>
            </p:cNvSpPr>
            <p:nvPr/>
          </p:nvSpPr>
          <p:spPr bwMode="auto">
            <a:xfrm>
              <a:off x="-161925" y="1731963"/>
              <a:ext cx="6286500" cy="5600700"/>
            </a:xfrm>
            <a:custGeom>
              <a:avLst/>
              <a:gdLst>
                <a:gd name="G0" fmla="+- 1200 0 0"/>
                <a:gd name="G1" fmla="+- 21600 0 1200"/>
                <a:gd name="G2" fmla="+- 21600 0 12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200" y="10800"/>
                  </a:moveTo>
                  <a:cubicBezTo>
                    <a:pt x="1200" y="16102"/>
                    <a:pt x="5498" y="20400"/>
                    <a:pt x="10800" y="20400"/>
                  </a:cubicBezTo>
                  <a:cubicBezTo>
                    <a:pt x="16102" y="20400"/>
                    <a:pt x="20400" y="16102"/>
                    <a:pt x="20400" y="10800"/>
                  </a:cubicBezTo>
                  <a:cubicBezTo>
                    <a:pt x="20400" y="5498"/>
                    <a:pt x="16102" y="1200"/>
                    <a:pt x="10800" y="1200"/>
                  </a:cubicBezTo>
                  <a:cubicBezTo>
                    <a:pt x="5498" y="1200"/>
                    <a:pt x="1200" y="5498"/>
                    <a:pt x="1200" y="10800"/>
                  </a:cubicBezTo>
                  <a:close/>
                </a:path>
              </a:pathLst>
            </a:custGeom>
            <a:solidFill>
              <a:srgbClr val="FF0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10" name="_s1036"/>
            <p:cNvSpPr>
              <a:spLocks noChangeArrowheads="1" noTextEdit="1"/>
            </p:cNvSpPr>
            <p:nvPr/>
          </p:nvSpPr>
          <p:spPr bwMode="auto">
            <a:xfrm>
              <a:off x="1235075" y="2983287"/>
              <a:ext cx="3492500" cy="3111500"/>
            </a:xfrm>
            <a:custGeom>
              <a:avLst/>
              <a:gdLst>
                <a:gd name="G0" fmla="+- 2160 0 0"/>
                <a:gd name="G1" fmla="+- 21600 0 2160"/>
                <a:gd name="G2" fmla="+- 21600 0 216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60" y="10800"/>
                  </a:moveTo>
                  <a:cubicBezTo>
                    <a:pt x="2160" y="15572"/>
                    <a:pt x="6028" y="19440"/>
                    <a:pt x="10800" y="19440"/>
                  </a:cubicBezTo>
                  <a:cubicBezTo>
                    <a:pt x="15572" y="19440"/>
                    <a:pt x="19440" y="15572"/>
                    <a:pt x="19440" y="10800"/>
                  </a:cubicBezTo>
                  <a:cubicBezTo>
                    <a:pt x="19440" y="6028"/>
                    <a:pt x="15572" y="2160"/>
                    <a:pt x="10800" y="2160"/>
                  </a:cubicBezTo>
                  <a:cubicBezTo>
                    <a:pt x="6028" y="2160"/>
                    <a:pt x="2160" y="6028"/>
                    <a:pt x="2160" y="10800"/>
                  </a:cubicBezTo>
                  <a:close/>
                </a:path>
              </a:pathLst>
            </a:custGeom>
            <a:solidFill>
              <a:srgbClr val="FFCC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11" name="_s1038"/>
            <p:cNvSpPr>
              <a:spLocks noChangeArrowheads="1" noTextEdit="1"/>
            </p:cNvSpPr>
            <p:nvPr/>
          </p:nvSpPr>
          <p:spPr bwMode="auto">
            <a:xfrm>
              <a:off x="1584325" y="3287713"/>
              <a:ext cx="2794000" cy="2489200"/>
            </a:xfrm>
            <a:custGeom>
              <a:avLst/>
              <a:gdLst>
                <a:gd name="G0" fmla="+- 2700 0 0"/>
                <a:gd name="G1" fmla="+- 21600 0 2700"/>
                <a:gd name="G2" fmla="+- 21600 0 27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700" y="10800"/>
                  </a:moveTo>
                  <a:cubicBezTo>
                    <a:pt x="2700" y="15274"/>
                    <a:pt x="6326" y="18900"/>
                    <a:pt x="10800" y="18900"/>
                  </a:cubicBezTo>
                  <a:cubicBezTo>
                    <a:pt x="15274" y="18900"/>
                    <a:pt x="18900" y="15274"/>
                    <a:pt x="18900" y="10800"/>
                  </a:cubicBezTo>
                  <a:cubicBezTo>
                    <a:pt x="18900" y="6326"/>
                    <a:pt x="15274" y="2700"/>
                    <a:pt x="10800" y="2700"/>
                  </a:cubicBezTo>
                  <a:cubicBezTo>
                    <a:pt x="6326" y="2700"/>
                    <a:pt x="2700" y="6326"/>
                    <a:pt x="2700" y="10800"/>
                  </a:cubicBezTo>
                  <a:close/>
                </a:path>
              </a:pathLst>
            </a:custGeom>
            <a:solidFill>
              <a:srgbClr val="FFCC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12" name="_s1040"/>
            <p:cNvSpPr>
              <a:spLocks noChangeArrowheads="1" noTextEdit="1"/>
            </p:cNvSpPr>
            <p:nvPr/>
          </p:nvSpPr>
          <p:spPr bwMode="auto">
            <a:xfrm>
              <a:off x="1933575" y="3598863"/>
              <a:ext cx="2095500" cy="1866900"/>
            </a:xfrm>
            <a:custGeom>
              <a:avLst/>
              <a:gdLst>
                <a:gd name="G0" fmla="+- 3600 0 0"/>
                <a:gd name="G1" fmla="+- 21600 0 3600"/>
                <a:gd name="G2" fmla="+- 21600 0 36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600" y="10800"/>
                  </a:moveTo>
                  <a:cubicBezTo>
                    <a:pt x="3600" y="14776"/>
                    <a:pt x="6824" y="18000"/>
                    <a:pt x="10800" y="18000"/>
                  </a:cubicBezTo>
                  <a:cubicBezTo>
                    <a:pt x="14776" y="18000"/>
                    <a:pt x="18000" y="14776"/>
                    <a:pt x="18000" y="10800"/>
                  </a:cubicBezTo>
                  <a:cubicBezTo>
                    <a:pt x="18000" y="6824"/>
                    <a:pt x="14776" y="3600"/>
                    <a:pt x="10800" y="3600"/>
                  </a:cubicBezTo>
                  <a:cubicBezTo>
                    <a:pt x="6824" y="3600"/>
                    <a:pt x="3600" y="6824"/>
                    <a:pt x="3600" y="10800"/>
                  </a:cubicBezTo>
                  <a:close/>
                </a:path>
              </a:pathLst>
            </a:custGeom>
            <a:solidFill>
              <a:srgbClr val="008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13" name="_s1032"/>
            <p:cNvSpPr>
              <a:spLocks noChangeArrowheads="1" noTextEdit="1"/>
            </p:cNvSpPr>
            <p:nvPr/>
          </p:nvSpPr>
          <p:spPr bwMode="auto">
            <a:xfrm>
              <a:off x="523875" y="2362200"/>
              <a:ext cx="4914900" cy="4381500"/>
            </a:xfrm>
            <a:custGeom>
              <a:avLst/>
              <a:gdLst>
                <a:gd name="G0" fmla="+- 1543 0 0"/>
                <a:gd name="G1" fmla="+- 21600 0 1543"/>
                <a:gd name="G2" fmla="+- 21600 0 1543"/>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543" y="10800"/>
                  </a:moveTo>
                  <a:cubicBezTo>
                    <a:pt x="1543" y="15912"/>
                    <a:pt x="5688" y="20057"/>
                    <a:pt x="10800" y="20057"/>
                  </a:cubicBezTo>
                  <a:cubicBezTo>
                    <a:pt x="15912" y="20057"/>
                    <a:pt x="20057" y="15912"/>
                    <a:pt x="20057" y="10800"/>
                  </a:cubicBezTo>
                  <a:cubicBezTo>
                    <a:pt x="20057" y="5688"/>
                    <a:pt x="15912" y="1543"/>
                    <a:pt x="10800" y="1543"/>
                  </a:cubicBezTo>
                  <a:cubicBezTo>
                    <a:pt x="5688" y="1543"/>
                    <a:pt x="1543" y="5688"/>
                    <a:pt x="1543" y="10800"/>
                  </a:cubicBezTo>
                  <a:close/>
                </a:path>
              </a:pathLst>
            </a:custGeom>
            <a:solidFill>
              <a:srgbClr val="FF0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grpSp>
      <p:pic>
        <p:nvPicPr>
          <p:cNvPr id="22" name="Bildobjekt 21">
            <a:extLst>
              <a:ext uri="{FF2B5EF4-FFF2-40B4-BE49-F238E27FC236}">
                <a16:creationId xmlns:a16="http://schemas.microsoft.com/office/drawing/2014/main" id="{1CD603A8-6DFE-45B2-871D-C4E70E3D9D69}"/>
              </a:ext>
            </a:extLst>
          </p:cNvPr>
          <p:cNvPicPr>
            <a:picLocks noChangeAspect="1"/>
          </p:cNvPicPr>
          <p:nvPr/>
        </p:nvPicPr>
        <p:blipFill>
          <a:blip r:embed="rId3"/>
          <a:stretch>
            <a:fillRect/>
          </a:stretch>
        </p:blipFill>
        <p:spPr>
          <a:xfrm rot="4372680">
            <a:off x="8617892" y="4626706"/>
            <a:ext cx="1280777" cy="1280777"/>
          </a:xfrm>
          <a:prstGeom prst="rect">
            <a:avLst/>
          </a:prstGeom>
        </p:spPr>
      </p:pic>
      <p:sp>
        <p:nvSpPr>
          <p:cNvPr id="3" name="textruta 2"/>
          <p:cNvSpPr txBox="1"/>
          <p:nvPr/>
        </p:nvSpPr>
        <p:spPr>
          <a:xfrm>
            <a:off x="666000" y="6217920"/>
            <a:ext cx="2344189" cy="338554"/>
          </a:xfrm>
          <a:prstGeom prst="rect">
            <a:avLst/>
          </a:prstGeom>
          <a:noFill/>
        </p:spPr>
        <p:txBody>
          <a:bodyPr wrap="square" rtlCol="0">
            <a:spAutoFit/>
          </a:bodyPr>
          <a:lstStyle/>
          <a:p>
            <a:r>
              <a:rPr lang="sv-SE" sz="1600" dirty="0"/>
              <a:t>Version </a:t>
            </a:r>
            <a:r>
              <a:rPr lang="sv-SE" sz="1600" dirty="0" smtClean="0"/>
              <a:t>2021-01-29</a:t>
            </a:r>
            <a:endParaRPr lang="sv-SE" sz="1600" dirty="0"/>
          </a:p>
        </p:txBody>
      </p:sp>
    </p:spTree>
    <p:extLst>
      <p:ext uri="{BB962C8B-B14F-4D97-AF65-F5344CB8AC3E}">
        <p14:creationId xmlns:p14="http://schemas.microsoft.com/office/powerpoint/2010/main" val="2602699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64232" y="1314102"/>
            <a:ext cx="8372267" cy="4642369"/>
          </a:xfrm>
        </p:spPr>
        <p:txBody>
          <a:bodyPr/>
          <a:lstStyle/>
          <a:p>
            <a:pPr marL="0" indent="0" defTabSz="685766">
              <a:buNone/>
            </a:pPr>
            <a:r>
              <a:rPr lang="sv-SE" altLang="sv-SE" sz="2200" b="1" dirty="0" smtClean="0">
                <a:solidFill>
                  <a:srgbClr val="00B050"/>
                </a:solidFill>
                <a:effectLst>
                  <a:outerShdw blurRad="38100" dist="38100" dir="2700000" algn="tl">
                    <a:srgbClr val="000000">
                      <a:alpha val="43137"/>
                    </a:srgbClr>
                  </a:outerShdw>
                </a:effectLst>
                <a:ea typeface="Times New Roman" panose="02020603050405020304" pitchFamily="18" charset="0"/>
              </a:rPr>
              <a:t>Grönt – </a:t>
            </a:r>
            <a:r>
              <a:rPr lang="sv-SE" altLang="sv-SE" sz="2200" dirty="0" smtClean="0">
                <a:ea typeface="Times New Roman" panose="02020603050405020304" pitchFamily="18" charset="0"/>
              </a:rPr>
              <a:t>arbetsuppgifter som ingår </a:t>
            </a:r>
            <a:r>
              <a:rPr lang="sv-SE" altLang="sv-SE" sz="2200" dirty="0">
                <a:ea typeface="Times New Roman" panose="02020603050405020304" pitchFamily="18" charset="0"/>
              </a:rPr>
              <a:t>i uppdraget </a:t>
            </a:r>
            <a:r>
              <a:rPr lang="sv-SE" altLang="sv-SE" sz="2200" dirty="0" smtClean="0">
                <a:ea typeface="Times New Roman" panose="02020603050405020304" pitchFamily="18" charset="0"/>
              </a:rPr>
              <a:t>och som inte kan </a:t>
            </a:r>
            <a:r>
              <a:rPr lang="sv-SE" altLang="sv-SE" sz="2200" dirty="0">
                <a:ea typeface="Times New Roman" panose="02020603050405020304" pitchFamily="18" charset="0"/>
              </a:rPr>
              <a:t>delegeras till annan yrkesgrupp även om det fanns kompetens att delegera till</a:t>
            </a:r>
            <a:r>
              <a:rPr lang="sv-SE" altLang="sv-SE" sz="2200" dirty="0" smtClean="0">
                <a:ea typeface="Times New Roman" panose="02020603050405020304" pitchFamily="18" charset="0"/>
              </a:rPr>
              <a:t>.</a:t>
            </a:r>
            <a:endParaRPr lang="sv-SE" altLang="sv-SE" sz="2200" dirty="0"/>
          </a:p>
          <a:p>
            <a:pPr marL="0" indent="0" defTabSz="685766">
              <a:buNone/>
            </a:pPr>
            <a:r>
              <a:rPr lang="sv-SE" altLang="sv-SE" sz="2200" b="1" dirty="0" smtClean="0">
                <a:solidFill>
                  <a:srgbClr val="FFC000"/>
                </a:solidFill>
                <a:effectLst>
                  <a:outerShdw blurRad="38100" dist="38100" dir="2700000" algn="tl">
                    <a:srgbClr val="000000">
                      <a:alpha val="43137"/>
                    </a:srgbClr>
                  </a:outerShdw>
                </a:effectLst>
                <a:ea typeface="Times New Roman" panose="02020603050405020304" pitchFamily="18" charset="0"/>
              </a:rPr>
              <a:t>Gult</a:t>
            </a:r>
            <a:r>
              <a:rPr lang="sv-SE" altLang="sv-SE" sz="2200" dirty="0">
                <a:solidFill>
                  <a:srgbClr val="FFC000"/>
                </a:solidFill>
                <a:effectLst>
                  <a:outerShdw blurRad="38100" dist="38100" dir="2700000" algn="tl">
                    <a:srgbClr val="000000">
                      <a:alpha val="43137"/>
                    </a:srgbClr>
                  </a:outerShdw>
                </a:effectLst>
                <a:ea typeface="Times New Roman" panose="02020603050405020304" pitchFamily="18" charset="0"/>
              </a:rPr>
              <a:t> </a:t>
            </a:r>
            <a:r>
              <a:rPr lang="sv-SE" altLang="sv-SE" sz="2200" dirty="0" smtClean="0">
                <a:solidFill>
                  <a:srgbClr val="FFC000"/>
                </a:solidFill>
                <a:effectLst>
                  <a:outerShdw blurRad="38100" dist="38100" dir="2700000" algn="tl">
                    <a:srgbClr val="000000">
                      <a:alpha val="43137"/>
                    </a:srgbClr>
                  </a:outerShdw>
                </a:effectLst>
                <a:ea typeface="Times New Roman" panose="02020603050405020304" pitchFamily="18" charset="0"/>
              </a:rPr>
              <a:t>–</a:t>
            </a:r>
            <a:r>
              <a:rPr lang="sv-SE" altLang="sv-SE" sz="2200" dirty="0" smtClean="0">
                <a:ea typeface="Times New Roman" panose="02020603050405020304" pitchFamily="18" charset="0"/>
              </a:rPr>
              <a:t> arbetsuppgifter som inte behöver </a:t>
            </a:r>
            <a:r>
              <a:rPr lang="sv-SE" altLang="sv-SE" sz="2200" dirty="0">
                <a:ea typeface="Times New Roman" panose="02020603050405020304" pitchFamily="18" charset="0"/>
              </a:rPr>
              <a:t>utföras av min yrkesgrupp men behöver utföras och stödjer dom gröna uppgifterna. </a:t>
            </a:r>
          </a:p>
          <a:p>
            <a:pPr marL="0" indent="0" defTabSz="685766">
              <a:buNone/>
            </a:pPr>
            <a:r>
              <a:rPr lang="sv-SE" altLang="sv-SE" sz="2200" b="1" dirty="0" smtClean="0">
                <a:solidFill>
                  <a:srgbClr val="C00000"/>
                </a:solidFill>
                <a:effectLst>
                  <a:outerShdw blurRad="38100" dist="38100" dir="2700000" algn="tl">
                    <a:srgbClr val="000000">
                      <a:alpha val="43137"/>
                    </a:srgbClr>
                  </a:outerShdw>
                </a:effectLst>
                <a:ea typeface="Times New Roman" panose="02020603050405020304" pitchFamily="18" charset="0"/>
              </a:rPr>
              <a:t>Rött</a:t>
            </a:r>
            <a:r>
              <a:rPr lang="sv-SE" altLang="sv-SE" sz="2200" dirty="0">
                <a:solidFill>
                  <a:srgbClr val="C00000"/>
                </a:solidFill>
                <a:ea typeface="Times New Roman" panose="02020603050405020304" pitchFamily="18" charset="0"/>
              </a:rPr>
              <a:t> </a:t>
            </a:r>
            <a:r>
              <a:rPr lang="sv-SE" altLang="sv-SE" sz="2200" b="1" dirty="0" smtClean="0">
                <a:solidFill>
                  <a:srgbClr val="C00000"/>
                </a:solidFill>
                <a:ea typeface="Times New Roman" panose="02020603050405020304" pitchFamily="18" charset="0"/>
              </a:rPr>
              <a:t>–</a:t>
            </a:r>
            <a:r>
              <a:rPr lang="sv-SE" altLang="sv-SE" sz="2200" dirty="0" smtClean="0">
                <a:ea typeface="Times New Roman" panose="02020603050405020304" pitchFamily="18" charset="0"/>
              </a:rPr>
              <a:t> arbetsuppgifter som inte </a:t>
            </a:r>
            <a:r>
              <a:rPr lang="sv-SE" altLang="sv-SE" sz="2200" dirty="0">
                <a:ea typeface="Times New Roman" panose="02020603050405020304" pitchFamily="18" charset="0"/>
              </a:rPr>
              <a:t>ingår </a:t>
            </a:r>
            <a:r>
              <a:rPr lang="sv-SE" altLang="sv-SE" sz="2200" dirty="0" smtClean="0">
                <a:ea typeface="Times New Roman" panose="02020603050405020304" pitchFamily="18" charset="0"/>
              </a:rPr>
              <a:t>i </a:t>
            </a:r>
            <a:r>
              <a:rPr lang="sv-SE" altLang="sv-SE" sz="2200" dirty="0">
                <a:ea typeface="Times New Roman" panose="02020603050405020304" pitchFamily="18" charset="0"/>
              </a:rPr>
              <a:t>eller direkt stödjer mitt uppdrag </a:t>
            </a:r>
            <a:r>
              <a:rPr lang="sv-SE" altLang="sv-SE" sz="2200" dirty="0" smtClean="0">
                <a:ea typeface="Times New Roman" panose="02020603050405020304" pitchFamily="18" charset="0"/>
              </a:rPr>
              <a:t>men som </a:t>
            </a:r>
            <a:r>
              <a:rPr lang="sv-SE" altLang="sv-SE" sz="2200" dirty="0">
                <a:ea typeface="Times New Roman" panose="02020603050405020304" pitchFamily="18" charset="0"/>
              </a:rPr>
              <a:t>är relevanta att någon på arbetsplatsen utför</a:t>
            </a:r>
            <a:r>
              <a:rPr lang="sv-SE" altLang="sv-SE" sz="2200" dirty="0" smtClean="0">
                <a:ea typeface="Times New Roman" panose="02020603050405020304" pitchFamily="18" charset="0"/>
              </a:rPr>
              <a:t>.</a:t>
            </a:r>
            <a:endParaRPr lang="sv-SE" altLang="sv-SE" sz="2200" b="1" dirty="0">
              <a:ea typeface="Times New Roman" panose="02020603050405020304" pitchFamily="18" charset="0"/>
            </a:endParaRPr>
          </a:p>
          <a:p>
            <a:pPr marL="0" indent="0" defTabSz="685766">
              <a:buNone/>
            </a:pPr>
            <a:r>
              <a:rPr lang="sv-SE" altLang="sv-SE" sz="2200" b="1" dirty="0">
                <a:ea typeface="Times New Roman" panose="02020603050405020304" pitchFamily="18" charset="0"/>
              </a:rPr>
              <a:t>Missar tavlan </a:t>
            </a:r>
            <a:r>
              <a:rPr lang="sv-SE" altLang="sv-SE" sz="2200" b="1" dirty="0" smtClean="0">
                <a:ea typeface="Times New Roman" panose="02020603050405020304" pitchFamily="18" charset="0"/>
              </a:rPr>
              <a:t>–</a:t>
            </a:r>
            <a:r>
              <a:rPr lang="sv-SE" altLang="sv-SE" sz="2200" dirty="0" smtClean="0">
                <a:ea typeface="Times New Roman" panose="02020603050405020304" pitchFamily="18" charset="0"/>
              </a:rPr>
              <a:t> arbetsuppgifter </a:t>
            </a:r>
            <a:r>
              <a:rPr lang="sv-SE" altLang="sv-SE" sz="2200" dirty="0">
                <a:ea typeface="Times New Roman" panose="02020603050405020304" pitchFamily="18" charset="0"/>
              </a:rPr>
              <a:t>som borde sluta göras eller situationer och händelser som bara tar kraft och energi och behöver byggas bort så långt det går.</a:t>
            </a:r>
            <a:endParaRPr lang="sv-SE" sz="2200" dirty="0"/>
          </a:p>
        </p:txBody>
      </p:sp>
      <p:grpSp>
        <p:nvGrpSpPr>
          <p:cNvPr id="4" name="Grupp 3"/>
          <p:cNvGrpSpPr/>
          <p:nvPr/>
        </p:nvGrpSpPr>
        <p:grpSpPr>
          <a:xfrm>
            <a:off x="8798900" y="2392445"/>
            <a:ext cx="1279462" cy="1184103"/>
            <a:chOff x="-161925" y="1731963"/>
            <a:chExt cx="6286500" cy="5600700"/>
          </a:xfrm>
        </p:grpSpPr>
        <p:grpSp>
          <p:nvGrpSpPr>
            <p:cNvPr id="5" name="Group 43"/>
            <p:cNvGrpSpPr>
              <a:grpSpLocks/>
            </p:cNvGrpSpPr>
            <p:nvPr/>
          </p:nvGrpSpPr>
          <p:grpSpPr bwMode="auto">
            <a:xfrm>
              <a:off x="-161925" y="1731963"/>
              <a:ext cx="6286500" cy="5600700"/>
              <a:chOff x="2421" y="5224"/>
              <a:chExt cx="6156" cy="6156"/>
            </a:xfrm>
          </p:grpSpPr>
          <p:sp>
            <p:nvSpPr>
              <p:cNvPr id="13" name="AutoShape 51"/>
              <p:cNvSpPr>
                <a:spLocks noChangeArrowheads="1" noTextEdit="1"/>
              </p:cNvSpPr>
              <p:nvPr/>
            </p:nvSpPr>
            <p:spPr bwMode="auto">
              <a:xfrm>
                <a:off x="2763" y="5566"/>
                <a:ext cx="5472" cy="5472"/>
              </a:xfrm>
              <a:custGeom>
                <a:avLst/>
                <a:gdLst>
                  <a:gd name="G0" fmla="+- 1350 0 0"/>
                  <a:gd name="G1" fmla="+- 21600 0 1350"/>
                  <a:gd name="G2" fmla="+- 21600 0 135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350" y="10800"/>
                    </a:moveTo>
                    <a:cubicBezTo>
                      <a:pt x="1350" y="16019"/>
                      <a:pt x="5581" y="20250"/>
                      <a:pt x="10800" y="20250"/>
                    </a:cubicBezTo>
                    <a:cubicBezTo>
                      <a:pt x="16019" y="20250"/>
                      <a:pt x="20250" y="16019"/>
                      <a:pt x="20250" y="10800"/>
                    </a:cubicBezTo>
                    <a:cubicBezTo>
                      <a:pt x="20250" y="5581"/>
                      <a:pt x="16019" y="1350"/>
                      <a:pt x="10800" y="1350"/>
                    </a:cubicBezTo>
                    <a:cubicBezTo>
                      <a:pt x="5581" y="1350"/>
                      <a:pt x="1350" y="5581"/>
                      <a:pt x="1350" y="10800"/>
                    </a:cubicBezTo>
                    <a:close/>
                  </a:path>
                </a:pathLst>
              </a:custGeom>
              <a:solidFill>
                <a:srgbClr val="FF0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14" name="AutoShape 50"/>
              <p:cNvSpPr>
                <a:spLocks noChangeArrowheads="1" noTextEdit="1"/>
              </p:cNvSpPr>
              <p:nvPr/>
            </p:nvSpPr>
            <p:spPr bwMode="auto">
              <a:xfrm>
                <a:off x="3447" y="6250"/>
                <a:ext cx="4104" cy="4104"/>
              </a:xfrm>
              <a:custGeom>
                <a:avLst/>
                <a:gdLst>
                  <a:gd name="G0" fmla="+- 1800 0 0"/>
                  <a:gd name="G1" fmla="+- 21600 0 1800"/>
                  <a:gd name="G2" fmla="+- 21600 0 18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0" y="10800"/>
                    </a:moveTo>
                    <a:cubicBezTo>
                      <a:pt x="1800" y="15771"/>
                      <a:pt x="5829" y="19800"/>
                      <a:pt x="10800" y="19800"/>
                    </a:cubicBezTo>
                    <a:cubicBezTo>
                      <a:pt x="15771" y="19800"/>
                      <a:pt x="19800" y="15771"/>
                      <a:pt x="19800" y="10800"/>
                    </a:cubicBezTo>
                    <a:cubicBezTo>
                      <a:pt x="19800" y="5829"/>
                      <a:pt x="15771" y="1800"/>
                      <a:pt x="10800" y="1800"/>
                    </a:cubicBezTo>
                    <a:cubicBezTo>
                      <a:pt x="5829" y="1800"/>
                      <a:pt x="1800" y="5829"/>
                      <a:pt x="1800" y="10800"/>
                    </a:cubicBezTo>
                    <a:close/>
                  </a:path>
                </a:pathLst>
              </a:custGeom>
              <a:solidFill>
                <a:srgbClr val="FF0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15" name="AutoShape 49"/>
              <p:cNvSpPr>
                <a:spLocks noChangeArrowheads="1" noTextEdit="1"/>
              </p:cNvSpPr>
              <p:nvPr/>
            </p:nvSpPr>
            <p:spPr bwMode="auto">
              <a:xfrm>
                <a:off x="2421" y="5224"/>
                <a:ext cx="6156" cy="6156"/>
              </a:xfrm>
              <a:custGeom>
                <a:avLst/>
                <a:gdLst>
                  <a:gd name="G0" fmla="+- 1200 0 0"/>
                  <a:gd name="G1" fmla="+- 21600 0 1200"/>
                  <a:gd name="G2" fmla="+- 21600 0 12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200" y="10800"/>
                    </a:moveTo>
                    <a:cubicBezTo>
                      <a:pt x="1200" y="16102"/>
                      <a:pt x="5498" y="20400"/>
                      <a:pt x="10800" y="20400"/>
                    </a:cubicBezTo>
                    <a:cubicBezTo>
                      <a:pt x="16102" y="20400"/>
                      <a:pt x="20400" y="16102"/>
                      <a:pt x="20400" y="10800"/>
                    </a:cubicBezTo>
                    <a:cubicBezTo>
                      <a:pt x="20400" y="5498"/>
                      <a:pt x="16102" y="1200"/>
                      <a:pt x="10800" y="1200"/>
                    </a:cubicBezTo>
                    <a:cubicBezTo>
                      <a:pt x="5498" y="1200"/>
                      <a:pt x="1200" y="5498"/>
                      <a:pt x="1200" y="10800"/>
                    </a:cubicBezTo>
                    <a:close/>
                  </a:path>
                </a:pathLst>
              </a:custGeom>
              <a:solidFill>
                <a:srgbClr val="FF0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16" name="AutoShape 48"/>
              <p:cNvSpPr>
                <a:spLocks noChangeArrowheads="1" noTextEdit="1"/>
              </p:cNvSpPr>
              <p:nvPr/>
            </p:nvSpPr>
            <p:spPr bwMode="auto">
              <a:xfrm>
                <a:off x="3789" y="6592"/>
                <a:ext cx="3420" cy="3420"/>
              </a:xfrm>
              <a:custGeom>
                <a:avLst/>
                <a:gdLst>
                  <a:gd name="G0" fmla="+- 2160 0 0"/>
                  <a:gd name="G1" fmla="+- 21600 0 2160"/>
                  <a:gd name="G2" fmla="+- 21600 0 216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60" y="10800"/>
                    </a:moveTo>
                    <a:cubicBezTo>
                      <a:pt x="2160" y="15572"/>
                      <a:pt x="6028" y="19440"/>
                      <a:pt x="10800" y="19440"/>
                    </a:cubicBezTo>
                    <a:cubicBezTo>
                      <a:pt x="15572" y="19440"/>
                      <a:pt x="19440" y="15572"/>
                      <a:pt x="19440" y="10800"/>
                    </a:cubicBezTo>
                    <a:cubicBezTo>
                      <a:pt x="19440" y="6028"/>
                      <a:pt x="15572" y="2160"/>
                      <a:pt x="10800" y="2160"/>
                    </a:cubicBezTo>
                    <a:cubicBezTo>
                      <a:pt x="6028" y="2160"/>
                      <a:pt x="2160" y="6028"/>
                      <a:pt x="2160" y="10800"/>
                    </a:cubicBezTo>
                    <a:close/>
                  </a:path>
                </a:pathLst>
              </a:custGeom>
              <a:solidFill>
                <a:srgbClr val="FF0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17" name="AutoShape 47"/>
              <p:cNvSpPr>
                <a:spLocks noChangeArrowheads="1" noTextEdit="1"/>
              </p:cNvSpPr>
              <p:nvPr/>
            </p:nvSpPr>
            <p:spPr bwMode="auto">
              <a:xfrm>
                <a:off x="4131" y="6934"/>
                <a:ext cx="2736" cy="2736"/>
              </a:xfrm>
              <a:custGeom>
                <a:avLst/>
                <a:gdLst>
                  <a:gd name="G0" fmla="+- 2700 0 0"/>
                  <a:gd name="G1" fmla="+- 21600 0 2700"/>
                  <a:gd name="G2" fmla="+- 21600 0 27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700" y="10800"/>
                    </a:moveTo>
                    <a:cubicBezTo>
                      <a:pt x="2700" y="15274"/>
                      <a:pt x="6326" y="18900"/>
                      <a:pt x="10800" y="18900"/>
                    </a:cubicBezTo>
                    <a:cubicBezTo>
                      <a:pt x="15274" y="18900"/>
                      <a:pt x="18900" y="15274"/>
                      <a:pt x="18900" y="10800"/>
                    </a:cubicBezTo>
                    <a:cubicBezTo>
                      <a:pt x="18900" y="6326"/>
                      <a:pt x="15274" y="2700"/>
                      <a:pt x="10800" y="2700"/>
                    </a:cubicBezTo>
                    <a:cubicBezTo>
                      <a:pt x="6326" y="2700"/>
                      <a:pt x="2700" y="6326"/>
                      <a:pt x="2700" y="10800"/>
                    </a:cubicBezTo>
                    <a:close/>
                  </a:path>
                </a:pathLst>
              </a:custGeom>
              <a:solidFill>
                <a:srgbClr val="FF0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18" name="AutoShape 46"/>
              <p:cNvSpPr>
                <a:spLocks noChangeArrowheads="1" noTextEdit="1"/>
              </p:cNvSpPr>
              <p:nvPr/>
            </p:nvSpPr>
            <p:spPr bwMode="auto">
              <a:xfrm>
                <a:off x="4473" y="7276"/>
                <a:ext cx="2052" cy="2052"/>
              </a:xfrm>
              <a:custGeom>
                <a:avLst/>
                <a:gdLst>
                  <a:gd name="G0" fmla="+- 3600 0 0"/>
                  <a:gd name="G1" fmla="+- 21600 0 3600"/>
                  <a:gd name="G2" fmla="+- 21600 0 36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600" y="10800"/>
                    </a:moveTo>
                    <a:cubicBezTo>
                      <a:pt x="3600" y="14776"/>
                      <a:pt x="6824" y="18000"/>
                      <a:pt x="10800" y="18000"/>
                    </a:cubicBezTo>
                    <a:cubicBezTo>
                      <a:pt x="14776" y="18000"/>
                      <a:pt x="18000" y="14776"/>
                      <a:pt x="18000" y="10800"/>
                    </a:cubicBezTo>
                    <a:cubicBezTo>
                      <a:pt x="18000" y="6824"/>
                      <a:pt x="14776" y="3600"/>
                      <a:pt x="10800" y="3600"/>
                    </a:cubicBezTo>
                    <a:cubicBezTo>
                      <a:pt x="6824" y="3600"/>
                      <a:pt x="3600" y="6824"/>
                      <a:pt x="3600" y="10800"/>
                    </a:cubicBezTo>
                    <a:close/>
                  </a:path>
                </a:pathLst>
              </a:custGeom>
              <a:solidFill>
                <a:srgbClr val="008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19" name="AutoShape 45"/>
              <p:cNvSpPr>
                <a:spLocks noChangeArrowheads="1" noTextEdit="1"/>
              </p:cNvSpPr>
              <p:nvPr/>
            </p:nvSpPr>
            <p:spPr bwMode="auto">
              <a:xfrm>
                <a:off x="4815" y="7618"/>
                <a:ext cx="1368" cy="1368"/>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008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20" name="_s1044"/>
              <p:cNvSpPr>
                <a:spLocks noChangeArrowheads="1" noTextEdit="1"/>
              </p:cNvSpPr>
              <p:nvPr/>
            </p:nvSpPr>
            <p:spPr bwMode="auto">
              <a:xfrm>
                <a:off x="5157" y="7960"/>
                <a:ext cx="684" cy="684"/>
              </a:xfrm>
              <a:prstGeom prst="ellipse">
                <a:avLst/>
              </a:prstGeom>
              <a:solidFill>
                <a:srgbClr val="008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grpSp>
        <p:sp>
          <p:nvSpPr>
            <p:cNvPr id="6" name="_s1030"/>
            <p:cNvSpPr>
              <a:spLocks noChangeArrowheads="1" noTextEdit="1"/>
            </p:cNvSpPr>
            <p:nvPr/>
          </p:nvSpPr>
          <p:spPr bwMode="auto">
            <a:xfrm>
              <a:off x="187325" y="2043113"/>
              <a:ext cx="5588000" cy="4978400"/>
            </a:xfrm>
            <a:custGeom>
              <a:avLst/>
              <a:gdLst>
                <a:gd name="G0" fmla="+- 1350 0 0"/>
                <a:gd name="G1" fmla="+- 21600 0 1350"/>
                <a:gd name="G2" fmla="+- 21600 0 135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350" y="10800"/>
                  </a:moveTo>
                  <a:cubicBezTo>
                    <a:pt x="1350" y="16019"/>
                    <a:pt x="5581" y="20250"/>
                    <a:pt x="10800" y="20250"/>
                  </a:cubicBezTo>
                  <a:cubicBezTo>
                    <a:pt x="16019" y="20250"/>
                    <a:pt x="20250" y="16019"/>
                    <a:pt x="20250" y="10800"/>
                  </a:cubicBezTo>
                  <a:cubicBezTo>
                    <a:pt x="20250" y="5581"/>
                    <a:pt x="16019" y="1350"/>
                    <a:pt x="10800" y="1350"/>
                  </a:cubicBezTo>
                  <a:cubicBezTo>
                    <a:pt x="5581" y="1350"/>
                    <a:pt x="1350" y="5581"/>
                    <a:pt x="1350" y="10800"/>
                  </a:cubicBezTo>
                  <a:close/>
                </a:path>
              </a:pathLst>
            </a:custGeom>
            <a:solidFill>
              <a:srgbClr val="FF0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7" name="_s1034"/>
            <p:cNvSpPr>
              <a:spLocks noChangeArrowheads="1" noTextEdit="1"/>
            </p:cNvSpPr>
            <p:nvPr/>
          </p:nvSpPr>
          <p:spPr bwMode="auto">
            <a:xfrm>
              <a:off x="885825" y="2665413"/>
              <a:ext cx="4191000" cy="3752850"/>
            </a:xfrm>
            <a:custGeom>
              <a:avLst/>
              <a:gdLst>
                <a:gd name="G0" fmla="+- 1800 0 0"/>
                <a:gd name="G1" fmla="+- 21600 0 1800"/>
                <a:gd name="G2" fmla="+- 21600 0 18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0" y="10800"/>
                  </a:moveTo>
                  <a:cubicBezTo>
                    <a:pt x="1800" y="15771"/>
                    <a:pt x="5829" y="19800"/>
                    <a:pt x="10800" y="19800"/>
                  </a:cubicBezTo>
                  <a:cubicBezTo>
                    <a:pt x="15771" y="19800"/>
                    <a:pt x="19800" y="15771"/>
                    <a:pt x="19800" y="10800"/>
                  </a:cubicBezTo>
                  <a:cubicBezTo>
                    <a:pt x="19800" y="5829"/>
                    <a:pt x="15771" y="1800"/>
                    <a:pt x="10800" y="1800"/>
                  </a:cubicBezTo>
                  <a:cubicBezTo>
                    <a:pt x="5829" y="1800"/>
                    <a:pt x="1800" y="5829"/>
                    <a:pt x="1800" y="10800"/>
                  </a:cubicBezTo>
                  <a:close/>
                </a:path>
              </a:pathLst>
            </a:custGeom>
            <a:solidFill>
              <a:srgbClr val="FFCC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8" name="_s1028"/>
            <p:cNvSpPr>
              <a:spLocks noChangeArrowheads="1" noTextEdit="1"/>
            </p:cNvSpPr>
            <p:nvPr/>
          </p:nvSpPr>
          <p:spPr bwMode="auto">
            <a:xfrm>
              <a:off x="-161925" y="1731963"/>
              <a:ext cx="6286500" cy="5600700"/>
            </a:xfrm>
            <a:custGeom>
              <a:avLst/>
              <a:gdLst>
                <a:gd name="G0" fmla="+- 1200 0 0"/>
                <a:gd name="G1" fmla="+- 21600 0 1200"/>
                <a:gd name="G2" fmla="+- 21600 0 12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200" y="10800"/>
                  </a:moveTo>
                  <a:cubicBezTo>
                    <a:pt x="1200" y="16102"/>
                    <a:pt x="5498" y="20400"/>
                    <a:pt x="10800" y="20400"/>
                  </a:cubicBezTo>
                  <a:cubicBezTo>
                    <a:pt x="16102" y="20400"/>
                    <a:pt x="20400" y="16102"/>
                    <a:pt x="20400" y="10800"/>
                  </a:cubicBezTo>
                  <a:cubicBezTo>
                    <a:pt x="20400" y="5498"/>
                    <a:pt x="16102" y="1200"/>
                    <a:pt x="10800" y="1200"/>
                  </a:cubicBezTo>
                  <a:cubicBezTo>
                    <a:pt x="5498" y="1200"/>
                    <a:pt x="1200" y="5498"/>
                    <a:pt x="1200" y="10800"/>
                  </a:cubicBezTo>
                  <a:close/>
                </a:path>
              </a:pathLst>
            </a:custGeom>
            <a:solidFill>
              <a:srgbClr val="FF0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9" name="_s1036"/>
            <p:cNvSpPr>
              <a:spLocks noChangeArrowheads="1" noTextEdit="1"/>
            </p:cNvSpPr>
            <p:nvPr/>
          </p:nvSpPr>
          <p:spPr bwMode="auto">
            <a:xfrm>
              <a:off x="1235075" y="2983287"/>
              <a:ext cx="3492500" cy="3111500"/>
            </a:xfrm>
            <a:custGeom>
              <a:avLst/>
              <a:gdLst>
                <a:gd name="G0" fmla="+- 2160 0 0"/>
                <a:gd name="G1" fmla="+- 21600 0 2160"/>
                <a:gd name="G2" fmla="+- 21600 0 216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60" y="10800"/>
                  </a:moveTo>
                  <a:cubicBezTo>
                    <a:pt x="2160" y="15572"/>
                    <a:pt x="6028" y="19440"/>
                    <a:pt x="10800" y="19440"/>
                  </a:cubicBezTo>
                  <a:cubicBezTo>
                    <a:pt x="15572" y="19440"/>
                    <a:pt x="19440" y="15572"/>
                    <a:pt x="19440" y="10800"/>
                  </a:cubicBezTo>
                  <a:cubicBezTo>
                    <a:pt x="19440" y="6028"/>
                    <a:pt x="15572" y="2160"/>
                    <a:pt x="10800" y="2160"/>
                  </a:cubicBezTo>
                  <a:cubicBezTo>
                    <a:pt x="6028" y="2160"/>
                    <a:pt x="2160" y="6028"/>
                    <a:pt x="2160" y="10800"/>
                  </a:cubicBezTo>
                  <a:close/>
                </a:path>
              </a:pathLst>
            </a:custGeom>
            <a:solidFill>
              <a:srgbClr val="FFCC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10" name="_s1038"/>
            <p:cNvSpPr>
              <a:spLocks noChangeArrowheads="1" noTextEdit="1"/>
            </p:cNvSpPr>
            <p:nvPr/>
          </p:nvSpPr>
          <p:spPr bwMode="auto">
            <a:xfrm>
              <a:off x="1584325" y="3287713"/>
              <a:ext cx="2794000" cy="2489200"/>
            </a:xfrm>
            <a:custGeom>
              <a:avLst/>
              <a:gdLst>
                <a:gd name="G0" fmla="+- 2700 0 0"/>
                <a:gd name="G1" fmla="+- 21600 0 2700"/>
                <a:gd name="G2" fmla="+- 21600 0 27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700" y="10800"/>
                  </a:moveTo>
                  <a:cubicBezTo>
                    <a:pt x="2700" y="15274"/>
                    <a:pt x="6326" y="18900"/>
                    <a:pt x="10800" y="18900"/>
                  </a:cubicBezTo>
                  <a:cubicBezTo>
                    <a:pt x="15274" y="18900"/>
                    <a:pt x="18900" y="15274"/>
                    <a:pt x="18900" y="10800"/>
                  </a:cubicBezTo>
                  <a:cubicBezTo>
                    <a:pt x="18900" y="6326"/>
                    <a:pt x="15274" y="2700"/>
                    <a:pt x="10800" y="2700"/>
                  </a:cubicBezTo>
                  <a:cubicBezTo>
                    <a:pt x="6326" y="2700"/>
                    <a:pt x="2700" y="6326"/>
                    <a:pt x="2700" y="10800"/>
                  </a:cubicBezTo>
                  <a:close/>
                </a:path>
              </a:pathLst>
            </a:custGeom>
            <a:solidFill>
              <a:srgbClr val="FFCC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11" name="_s1040"/>
            <p:cNvSpPr>
              <a:spLocks noChangeArrowheads="1" noTextEdit="1"/>
            </p:cNvSpPr>
            <p:nvPr/>
          </p:nvSpPr>
          <p:spPr bwMode="auto">
            <a:xfrm>
              <a:off x="1933575" y="3598863"/>
              <a:ext cx="2095500" cy="1866900"/>
            </a:xfrm>
            <a:custGeom>
              <a:avLst/>
              <a:gdLst>
                <a:gd name="G0" fmla="+- 3600 0 0"/>
                <a:gd name="G1" fmla="+- 21600 0 3600"/>
                <a:gd name="G2" fmla="+- 21600 0 36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600" y="10800"/>
                  </a:moveTo>
                  <a:cubicBezTo>
                    <a:pt x="3600" y="14776"/>
                    <a:pt x="6824" y="18000"/>
                    <a:pt x="10800" y="18000"/>
                  </a:cubicBezTo>
                  <a:cubicBezTo>
                    <a:pt x="14776" y="18000"/>
                    <a:pt x="18000" y="14776"/>
                    <a:pt x="18000" y="10800"/>
                  </a:cubicBezTo>
                  <a:cubicBezTo>
                    <a:pt x="18000" y="6824"/>
                    <a:pt x="14776" y="3600"/>
                    <a:pt x="10800" y="3600"/>
                  </a:cubicBezTo>
                  <a:cubicBezTo>
                    <a:pt x="6824" y="3600"/>
                    <a:pt x="3600" y="6824"/>
                    <a:pt x="3600" y="10800"/>
                  </a:cubicBezTo>
                  <a:close/>
                </a:path>
              </a:pathLst>
            </a:custGeom>
            <a:solidFill>
              <a:srgbClr val="008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12" name="_s1032"/>
            <p:cNvSpPr>
              <a:spLocks noChangeArrowheads="1" noTextEdit="1"/>
            </p:cNvSpPr>
            <p:nvPr/>
          </p:nvSpPr>
          <p:spPr bwMode="auto">
            <a:xfrm>
              <a:off x="523875" y="2362200"/>
              <a:ext cx="4914900" cy="4381500"/>
            </a:xfrm>
            <a:custGeom>
              <a:avLst/>
              <a:gdLst>
                <a:gd name="G0" fmla="+- 1543 0 0"/>
                <a:gd name="G1" fmla="+- 21600 0 1543"/>
                <a:gd name="G2" fmla="+- 21600 0 1543"/>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543" y="10800"/>
                  </a:moveTo>
                  <a:cubicBezTo>
                    <a:pt x="1543" y="15912"/>
                    <a:pt x="5688" y="20057"/>
                    <a:pt x="10800" y="20057"/>
                  </a:cubicBezTo>
                  <a:cubicBezTo>
                    <a:pt x="15912" y="20057"/>
                    <a:pt x="20057" y="15912"/>
                    <a:pt x="20057" y="10800"/>
                  </a:cubicBezTo>
                  <a:cubicBezTo>
                    <a:pt x="20057" y="5688"/>
                    <a:pt x="15912" y="1543"/>
                    <a:pt x="10800" y="1543"/>
                  </a:cubicBezTo>
                  <a:cubicBezTo>
                    <a:pt x="5688" y="1543"/>
                    <a:pt x="1543" y="5688"/>
                    <a:pt x="1543" y="10800"/>
                  </a:cubicBezTo>
                  <a:close/>
                </a:path>
              </a:pathLst>
            </a:custGeom>
            <a:solidFill>
              <a:srgbClr val="FF0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grpSp>
      <p:pic>
        <p:nvPicPr>
          <p:cNvPr id="21" name="Bildobjekt 20">
            <a:extLst>
              <a:ext uri="{FF2B5EF4-FFF2-40B4-BE49-F238E27FC236}">
                <a16:creationId xmlns:a16="http://schemas.microsoft.com/office/drawing/2014/main" id="{1CD603A8-6DFE-45B2-871D-C4E70E3D9D69}"/>
              </a:ext>
            </a:extLst>
          </p:cNvPr>
          <p:cNvPicPr>
            <a:picLocks noChangeAspect="1"/>
          </p:cNvPicPr>
          <p:nvPr/>
        </p:nvPicPr>
        <p:blipFill>
          <a:blip r:embed="rId3"/>
          <a:stretch>
            <a:fillRect/>
          </a:stretch>
        </p:blipFill>
        <p:spPr>
          <a:xfrm rot="4372680">
            <a:off x="9598785" y="3736702"/>
            <a:ext cx="1280777" cy="1280777"/>
          </a:xfrm>
          <a:prstGeom prst="rect">
            <a:avLst/>
          </a:prstGeom>
        </p:spPr>
      </p:pic>
      <p:grpSp>
        <p:nvGrpSpPr>
          <p:cNvPr id="22" name="Grupp 21"/>
          <p:cNvGrpSpPr/>
          <p:nvPr/>
        </p:nvGrpSpPr>
        <p:grpSpPr>
          <a:xfrm>
            <a:off x="8798900" y="2451181"/>
            <a:ext cx="1279462" cy="1184103"/>
            <a:chOff x="-161925" y="1731963"/>
            <a:chExt cx="6286500" cy="5600700"/>
          </a:xfrm>
        </p:grpSpPr>
        <p:grpSp>
          <p:nvGrpSpPr>
            <p:cNvPr id="23" name="Group 43"/>
            <p:cNvGrpSpPr>
              <a:grpSpLocks/>
            </p:cNvGrpSpPr>
            <p:nvPr/>
          </p:nvGrpSpPr>
          <p:grpSpPr bwMode="auto">
            <a:xfrm>
              <a:off x="-161925" y="1731963"/>
              <a:ext cx="6286500" cy="5600700"/>
              <a:chOff x="2421" y="5224"/>
              <a:chExt cx="6156" cy="6156"/>
            </a:xfrm>
          </p:grpSpPr>
          <p:sp>
            <p:nvSpPr>
              <p:cNvPr id="31" name="AutoShape 51"/>
              <p:cNvSpPr>
                <a:spLocks noChangeArrowheads="1" noTextEdit="1"/>
              </p:cNvSpPr>
              <p:nvPr/>
            </p:nvSpPr>
            <p:spPr bwMode="auto">
              <a:xfrm>
                <a:off x="2763" y="5566"/>
                <a:ext cx="5472" cy="5472"/>
              </a:xfrm>
              <a:custGeom>
                <a:avLst/>
                <a:gdLst>
                  <a:gd name="G0" fmla="+- 1350 0 0"/>
                  <a:gd name="G1" fmla="+- 21600 0 1350"/>
                  <a:gd name="G2" fmla="+- 21600 0 135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350" y="10800"/>
                    </a:moveTo>
                    <a:cubicBezTo>
                      <a:pt x="1350" y="16019"/>
                      <a:pt x="5581" y="20250"/>
                      <a:pt x="10800" y="20250"/>
                    </a:cubicBezTo>
                    <a:cubicBezTo>
                      <a:pt x="16019" y="20250"/>
                      <a:pt x="20250" y="16019"/>
                      <a:pt x="20250" y="10800"/>
                    </a:cubicBezTo>
                    <a:cubicBezTo>
                      <a:pt x="20250" y="5581"/>
                      <a:pt x="16019" y="1350"/>
                      <a:pt x="10800" y="1350"/>
                    </a:cubicBezTo>
                    <a:cubicBezTo>
                      <a:pt x="5581" y="1350"/>
                      <a:pt x="1350" y="5581"/>
                      <a:pt x="1350" y="10800"/>
                    </a:cubicBezTo>
                    <a:close/>
                  </a:path>
                </a:pathLst>
              </a:custGeom>
              <a:solidFill>
                <a:srgbClr val="FF0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32" name="AutoShape 50"/>
              <p:cNvSpPr>
                <a:spLocks noChangeArrowheads="1" noTextEdit="1"/>
              </p:cNvSpPr>
              <p:nvPr/>
            </p:nvSpPr>
            <p:spPr bwMode="auto">
              <a:xfrm>
                <a:off x="3447" y="6250"/>
                <a:ext cx="4104" cy="4104"/>
              </a:xfrm>
              <a:custGeom>
                <a:avLst/>
                <a:gdLst>
                  <a:gd name="G0" fmla="+- 1800 0 0"/>
                  <a:gd name="G1" fmla="+- 21600 0 1800"/>
                  <a:gd name="G2" fmla="+- 21600 0 18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0" y="10800"/>
                    </a:moveTo>
                    <a:cubicBezTo>
                      <a:pt x="1800" y="15771"/>
                      <a:pt x="5829" y="19800"/>
                      <a:pt x="10800" y="19800"/>
                    </a:cubicBezTo>
                    <a:cubicBezTo>
                      <a:pt x="15771" y="19800"/>
                      <a:pt x="19800" y="15771"/>
                      <a:pt x="19800" y="10800"/>
                    </a:cubicBezTo>
                    <a:cubicBezTo>
                      <a:pt x="19800" y="5829"/>
                      <a:pt x="15771" y="1800"/>
                      <a:pt x="10800" y="1800"/>
                    </a:cubicBezTo>
                    <a:cubicBezTo>
                      <a:pt x="5829" y="1800"/>
                      <a:pt x="1800" y="5829"/>
                      <a:pt x="1800" y="10800"/>
                    </a:cubicBezTo>
                    <a:close/>
                  </a:path>
                </a:pathLst>
              </a:custGeom>
              <a:solidFill>
                <a:srgbClr val="FF0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33" name="AutoShape 49"/>
              <p:cNvSpPr>
                <a:spLocks noChangeArrowheads="1" noTextEdit="1"/>
              </p:cNvSpPr>
              <p:nvPr/>
            </p:nvSpPr>
            <p:spPr bwMode="auto">
              <a:xfrm>
                <a:off x="2421" y="5224"/>
                <a:ext cx="6156" cy="6156"/>
              </a:xfrm>
              <a:custGeom>
                <a:avLst/>
                <a:gdLst>
                  <a:gd name="G0" fmla="+- 1200 0 0"/>
                  <a:gd name="G1" fmla="+- 21600 0 1200"/>
                  <a:gd name="G2" fmla="+- 21600 0 12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200" y="10800"/>
                    </a:moveTo>
                    <a:cubicBezTo>
                      <a:pt x="1200" y="16102"/>
                      <a:pt x="5498" y="20400"/>
                      <a:pt x="10800" y="20400"/>
                    </a:cubicBezTo>
                    <a:cubicBezTo>
                      <a:pt x="16102" y="20400"/>
                      <a:pt x="20400" y="16102"/>
                      <a:pt x="20400" y="10800"/>
                    </a:cubicBezTo>
                    <a:cubicBezTo>
                      <a:pt x="20400" y="5498"/>
                      <a:pt x="16102" y="1200"/>
                      <a:pt x="10800" y="1200"/>
                    </a:cubicBezTo>
                    <a:cubicBezTo>
                      <a:pt x="5498" y="1200"/>
                      <a:pt x="1200" y="5498"/>
                      <a:pt x="1200" y="10800"/>
                    </a:cubicBezTo>
                    <a:close/>
                  </a:path>
                </a:pathLst>
              </a:custGeom>
              <a:solidFill>
                <a:srgbClr val="FF0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34" name="AutoShape 48"/>
              <p:cNvSpPr>
                <a:spLocks noChangeArrowheads="1" noTextEdit="1"/>
              </p:cNvSpPr>
              <p:nvPr/>
            </p:nvSpPr>
            <p:spPr bwMode="auto">
              <a:xfrm>
                <a:off x="3789" y="6592"/>
                <a:ext cx="3420" cy="3420"/>
              </a:xfrm>
              <a:custGeom>
                <a:avLst/>
                <a:gdLst>
                  <a:gd name="G0" fmla="+- 2160 0 0"/>
                  <a:gd name="G1" fmla="+- 21600 0 2160"/>
                  <a:gd name="G2" fmla="+- 21600 0 216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60" y="10800"/>
                    </a:moveTo>
                    <a:cubicBezTo>
                      <a:pt x="2160" y="15572"/>
                      <a:pt x="6028" y="19440"/>
                      <a:pt x="10800" y="19440"/>
                    </a:cubicBezTo>
                    <a:cubicBezTo>
                      <a:pt x="15572" y="19440"/>
                      <a:pt x="19440" y="15572"/>
                      <a:pt x="19440" y="10800"/>
                    </a:cubicBezTo>
                    <a:cubicBezTo>
                      <a:pt x="19440" y="6028"/>
                      <a:pt x="15572" y="2160"/>
                      <a:pt x="10800" y="2160"/>
                    </a:cubicBezTo>
                    <a:cubicBezTo>
                      <a:pt x="6028" y="2160"/>
                      <a:pt x="2160" y="6028"/>
                      <a:pt x="2160" y="10800"/>
                    </a:cubicBezTo>
                    <a:close/>
                  </a:path>
                </a:pathLst>
              </a:custGeom>
              <a:solidFill>
                <a:srgbClr val="FF0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35" name="AutoShape 47"/>
              <p:cNvSpPr>
                <a:spLocks noChangeArrowheads="1" noTextEdit="1"/>
              </p:cNvSpPr>
              <p:nvPr/>
            </p:nvSpPr>
            <p:spPr bwMode="auto">
              <a:xfrm>
                <a:off x="4131" y="6934"/>
                <a:ext cx="2736" cy="2736"/>
              </a:xfrm>
              <a:custGeom>
                <a:avLst/>
                <a:gdLst>
                  <a:gd name="G0" fmla="+- 2700 0 0"/>
                  <a:gd name="G1" fmla="+- 21600 0 2700"/>
                  <a:gd name="G2" fmla="+- 21600 0 27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700" y="10800"/>
                    </a:moveTo>
                    <a:cubicBezTo>
                      <a:pt x="2700" y="15274"/>
                      <a:pt x="6326" y="18900"/>
                      <a:pt x="10800" y="18900"/>
                    </a:cubicBezTo>
                    <a:cubicBezTo>
                      <a:pt x="15274" y="18900"/>
                      <a:pt x="18900" y="15274"/>
                      <a:pt x="18900" y="10800"/>
                    </a:cubicBezTo>
                    <a:cubicBezTo>
                      <a:pt x="18900" y="6326"/>
                      <a:pt x="15274" y="2700"/>
                      <a:pt x="10800" y="2700"/>
                    </a:cubicBezTo>
                    <a:cubicBezTo>
                      <a:pt x="6326" y="2700"/>
                      <a:pt x="2700" y="6326"/>
                      <a:pt x="2700" y="10800"/>
                    </a:cubicBezTo>
                    <a:close/>
                  </a:path>
                </a:pathLst>
              </a:custGeom>
              <a:solidFill>
                <a:srgbClr val="FF0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36" name="AutoShape 46"/>
              <p:cNvSpPr>
                <a:spLocks noChangeArrowheads="1" noTextEdit="1"/>
              </p:cNvSpPr>
              <p:nvPr/>
            </p:nvSpPr>
            <p:spPr bwMode="auto">
              <a:xfrm>
                <a:off x="4473" y="7276"/>
                <a:ext cx="2052" cy="2052"/>
              </a:xfrm>
              <a:custGeom>
                <a:avLst/>
                <a:gdLst>
                  <a:gd name="G0" fmla="+- 3600 0 0"/>
                  <a:gd name="G1" fmla="+- 21600 0 3600"/>
                  <a:gd name="G2" fmla="+- 21600 0 36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600" y="10800"/>
                    </a:moveTo>
                    <a:cubicBezTo>
                      <a:pt x="3600" y="14776"/>
                      <a:pt x="6824" y="18000"/>
                      <a:pt x="10800" y="18000"/>
                    </a:cubicBezTo>
                    <a:cubicBezTo>
                      <a:pt x="14776" y="18000"/>
                      <a:pt x="18000" y="14776"/>
                      <a:pt x="18000" y="10800"/>
                    </a:cubicBezTo>
                    <a:cubicBezTo>
                      <a:pt x="18000" y="6824"/>
                      <a:pt x="14776" y="3600"/>
                      <a:pt x="10800" y="3600"/>
                    </a:cubicBezTo>
                    <a:cubicBezTo>
                      <a:pt x="6824" y="3600"/>
                      <a:pt x="3600" y="6824"/>
                      <a:pt x="3600" y="10800"/>
                    </a:cubicBezTo>
                    <a:close/>
                  </a:path>
                </a:pathLst>
              </a:custGeom>
              <a:solidFill>
                <a:srgbClr val="008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37" name="AutoShape 45"/>
              <p:cNvSpPr>
                <a:spLocks noChangeArrowheads="1" noTextEdit="1"/>
              </p:cNvSpPr>
              <p:nvPr/>
            </p:nvSpPr>
            <p:spPr bwMode="auto">
              <a:xfrm>
                <a:off x="4815" y="7618"/>
                <a:ext cx="1368" cy="1368"/>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008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38" name="_s1044"/>
              <p:cNvSpPr>
                <a:spLocks noChangeArrowheads="1" noTextEdit="1"/>
              </p:cNvSpPr>
              <p:nvPr/>
            </p:nvSpPr>
            <p:spPr bwMode="auto">
              <a:xfrm>
                <a:off x="5157" y="7960"/>
                <a:ext cx="684" cy="684"/>
              </a:xfrm>
              <a:prstGeom prst="ellipse">
                <a:avLst/>
              </a:prstGeom>
              <a:solidFill>
                <a:srgbClr val="008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grpSp>
        <p:sp>
          <p:nvSpPr>
            <p:cNvPr id="24" name="_s1030"/>
            <p:cNvSpPr>
              <a:spLocks noChangeArrowheads="1" noTextEdit="1"/>
            </p:cNvSpPr>
            <p:nvPr/>
          </p:nvSpPr>
          <p:spPr bwMode="auto">
            <a:xfrm>
              <a:off x="187325" y="2043113"/>
              <a:ext cx="5588000" cy="4978400"/>
            </a:xfrm>
            <a:custGeom>
              <a:avLst/>
              <a:gdLst>
                <a:gd name="G0" fmla="+- 1350 0 0"/>
                <a:gd name="G1" fmla="+- 21600 0 1350"/>
                <a:gd name="G2" fmla="+- 21600 0 135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350" y="10800"/>
                  </a:moveTo>
                  <a:cubicBezTo>
                    <a:pt x="1350" y="16019"/>
                    <a:pt x="5581" y="20250"/>
                    <a:pt x="10800" y="20250"/>
                  </a:cubicBezTo>
                  <a:cubicBezTo>
                    <a:pt x="16019" y="20250"/>
                    <a:pt x="20250" y="16019"/>
                    <a:pt x="20250" y="10800"/>
                  </a:cubicBezTo>
                  <a:cubicBezTo>
                    <a:pt x="20250" y="5581"/>
                    <a:pt x="16019" y="1350"/>
                    <a:pt x="10800" y="1350"/>
                  </a:cubicBezTo>
                  <a:cubicBezTo>
                    <a:pt x="5581" y="1350"/>
                    <a:pt x="1350" y="5581"/>
                    <a:pt x="1350" y="10800"/>
                  </a:cubicBezTo>
                  <a:close/>
                </a:path>
              </a:pathLst>
            </a:custGeom>
            <a:solidFill>
              <a:srgbClr val="FF0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25" name="_s1034"/>
            <p:cNvSpPr>
              <a:spLocks noChangeArrowheads="1" noTextEdit="1"/>
            </p:cNvSpPr>
            <p:nvPr/>
          </p:nvSpPr>
          <p:spPr bwMode="auto">
            <a:xfrm>
              <a:off x="885825" y="2665413"/>
              <a:ext cx="4191000" cy="3752850"/>
            </a:xfrm>
            <a:custGeom>
              <a:avLst/>
              <a:gdLst>
                <a:gd name="G0" fmla="+- 1800 0 0"/>
                <a:gd name="G1" fmla="+- 21600 0 1800"/>
                <a:gd name="G2" fmla="+- 21600 0 18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0" y="10800"/>
                  </a:moveTo>
                  <a:cubicBezTo>
                    <a:pt x="1800" y="15771"/>
                    <a:pt x="5829" y="19800"/>
                    <a:pt x="10800" y="19800"/>
                  </a:cubicBezTo>
                  <a:cubicBezTo>
                    <a:pt x="15771" y="19800"/>
                    <a:pt x="19800" y="15771"/>
                    <a:pt x="19800" y="10800"/>
                  </a:cubicBezTo>
                  <a:cubicBezTo>
                    <a:pt x="19800" y="5829"/>
                    <a:pt x="15771" y="1800"/>
                    <a:pt x="10800" y="1800"/>
                  </a:cubicBezTo>
                  <a:cubicBezTo>
                    <a:pt x="5829" y="1800"/>
                    <a:pt x="1800" y="5829"/>
                    <a:pt x="1800" y="10800"/>
                  </a:cubicBezTo>
                  <a:close/>
                </a:path>
              </a:pathLst>
            </a:custGeom>
            <a:solidFill>
              <a:srgbClr val="FFCC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26" name="_s1028"/>
            <p:cNvSpPr>
              <a:spLocks noChangeArrowheads="1" noTextEdit="1"/>
            </p:cNvSpPr>
            <p:nvPr/>
          </p:nvSpPr>
          <p:spPr bwMode="auto">
            <a:xfrm>
              <a:off x="-161925" y="1731963"/>
              <a:ext cx="6286500" cy="5600700"/>
            </a:xfrm>
            <a:custGeom>
              <a:avLst/>
              <a:gdLst>
                <a:gd name="G0" fmla="+- 1200 0 0"/>
                <a:gd name="G1" fmla="+- 21600 0 1200"/>
                <a:gd name="G2" fmla="+- 21600 0 12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200" y="10800"/>
                  </a:moveTo>
                  <a:cubicBezTo>
                    <a:pt x="1200" y="16102"/>
                    <a:pt x="5498" y="20400"/>
                    <a:pt x="10800" y="20400"/>
                  </a:cubicBezTo>
                  <a:cubicBezTo>
                    <a:pt x="16102" y="20400"/>
                    <a:pt x="20400" y="16102"/>
                    <a:pt x="20400" y="10800"/>
                  </a:cubicBezTo>
                  <a:cubicBezTo>
                    <a:pt x="20400" y="5498"/>
                    <a:pt x="16102" y="1200"/>
                    <a:pt x="10800" y="1200"/>
                  </a:cubicBezTo>
                  <a:cubicBezTo>
                    <a:pt x="5498" y="1200"/>
                    <a:pt x="1200" y="5498"/>
                    <a:pt x="1200" y="10800"/>
                  </a:cubicBezTo>
                  <a:close/>
                </a:path>
              </a:pathLst>
            </a:custGeom>
            <a:solidFill>
              <a:srgbClr val="FF0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27" name="_s1036"/>
            <p:cNvSpPr>
              <a:spLocks noChangeArrowheads="1" noTextEdit="1"/>
            </p:cNvSpPr>
            <p:nvPr/>
          </p:nvSpPr>
          <p:spPr bwMode="auto">
            <a:xfrm>
              <a:off x="1235075" y="2983287"/>
              <a:ext cx="3492500" cy="3111500"/>
            </a:xfrm>
            <a:custGeom>
              <a:avLst/>
              <a:gdLst>
                <a:gd name="G0" fmla="+- 2160 0 0"/>
                <a:gd name="G1" fmla="+- 21600 0 2160"/>
                <a:gd name="G2" fmla="+- 21600 0 216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60" y="10800"/>
                  </a:moveTo>
                  <a:cubicBezTo>
                    <a:pt x="2160" y="15572"/>
                    <a:pt x="6028" y="19440"/>
                    <a:pt x="10800" y="19440"/>
                  </a:cubicBezTo>
                  <a:cubicBezTo>
                    <a:pt x="15572" y="19440"/>
                    <a:pt x="19440" y="15572"/>
                    <a:pt x="19440" y="10800"/>
                  </a:cubicBezTo>
                  <a:cubicBezTo>
                    <a:pt x="19440" y="6028"/>
                    <a:pt x="15572" y="2160"/>
                    <a:pt x="10800" y="2160"/>
                  </a:cubicBezTo>
                  <a:cubicBezTo>
                    <a:pt x="6028" y="2160"/>
                    <a:pt x="2160" y="6028"/>
                    <a:pt x="2160" y="10800"/>
                  </a:cubicBezTo>
                  <a:close/>
                </a:path>
              </a:pathLst>
            </a:custGeom>
            <a:solidFill>
              <a:srgbClr val="FFCC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28" name="_s1038"/>
            <p:cNvSpPr>
              <a:spLocks noChangeArrowheads="1" noTextEdit="1"/>
            </p:cNvSpPr>
            <p:nvPr/>
          </p:nvSpPr>
          <p:spPr bwMode="auto">
            <a:xfrm>
              <a:off x="1584325" y="3287713"/>
              <a:ext cx="2794000" cy="2489200"/>
            </a:xfrm>
            <a:custGeom>
              <a:avLst/>
              <a:gdLst>
                <a:gd name="G0" fmla="+- 2700 0 0"/>
                <a:gd name="G1" fmla="+- 21600 0 2700"/>
                <a:gd name="G2" fmla="+- 21600 0 27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700" y="10800"/>
                  </a:moveTo>
                  <a:cubicBezTo>
                    <a:pt x="2700" y="15274"/>
                    <a:pt x="6326" y="18900"/>
                    <a:pt x="10800" y="18900"/>
                  </a:cubicBezTo>
                  <a:cubicBezTo>
                    <a:pt x="15274" y="18900"/>
                    <a:pt x="18900" y="15274"/>
                    <a:pt x="18900" y="10800"/>
                  </a:cubicBezTo>
                  <a:cubicBezTo>
                    <a:pt x="18900" y="6326"/>
                    <a:pt x="15274" y="2700"/>
                    <a:pt x="10800" y="2700"/>
                  </a:cubicBezTo>
                  <a:cubicBezTo>
                    <a:pt x="6326" y="2700"/>
                    <a:pt x="2700" y="6326"/>
                    <a:pt x="2700" y="10800"/>
                  </a:cubicBezTo>
                  <a:close/>
                </a:path>
              </a:pathLst>
            </a:custGeom>
            <a:solidFill>
              <a:srgbClr val="FFCC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29" name="_s1040"/>
            <p:cNvSpPr>
              <a:spLocks noChangeArrowheads="1" noTextEdit="1"/>
            </p:cNvSpPr>
            <p:nvPr/>
          </p:nvSpPr>
          <p:spPr bwMode="auto">
            <a:xfrm>
              <a:off x="1933575" y="3598863"/>
              <a:ext cx="2095500" cy="1866900"/>
            </a:xfrm>
            <a:custGeom>
              <a:avLst/>
              <a:gdLst>
                <a:gd name="G0" fmla="+- 3600 0 0"/>
                <a:gd name="G1" fmla="+- 21600 0 3600"/>
                <a:gd name="G2" fmla="+- 21600 0 36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600" y="10800"/>
                  </a:moveTo>
                  <a:cubicBezTo>
                    <a:pt x="3600" y="14776"/>
                    <a:pt x="6824" y="18000"/>
                    <a:pt x="10800" y="18000"/>
                  </a:cubicBezTo>
                  <a:cubicBezTo>
                    <a:pt x="14776" y="18000"/>
                    <a:pt x="18000" y="14776"/>
                    <a:pt x="18000" y="10800"/>
                  </a:cubicBezTo>
                  <a:cubicBezTo>
                    <a:pt x="18000" y="6824"/>
                    <a:pt x="14776" y="3600"/>
                    <a:pt x="10800" y="3600"/>
                  </a:cubicBezTo>
                  <a:cubicBezTo>
                    <a:pt x="6824" y="3600"/>
                    <a:pt x="3600" y="6824"/>
                    <a:pt x="3600" y="10800"/>
                  </a:cubicBezTo>
                  <a:close/>
                </a:path>
              </a:pathLst>
            </a:custGeom>
            <a:solidFill>
              <a:srgbClr val="008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30" name="_s1032"/>
            <p:cNvSpPr>
              <a:spLocks noChangeArrowheads="1" noTextEdit="1"/>
            </p:cNvSpPr>
            <p:nvPr/>
          </p:nvSpPr>
          <p:spPr bwMode="auto">
            <a:xfrm>
              <a:off x="523875" y="2362200"/>
              <a:ext cx="4914900" cy="4381500"/>
            </a:xfrm>
            <a:custGeom>
              <a:avLst/>
              <a:gdLst>
                <a:gd name="G0" fmla="+- 1543 0 0"/>
                <a:gd name="G1" fmla="+- 21600 0 1543"/>
                <a:gd name="G2" fmla="+- 21600 0 1543"/>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543" y="10800"/>
                  </a:moveTo>
                  <a:cubicBezTo>
                    <a:pt x="1543" y="15912"/>
                    <a:pt x="5688" y="20057"/>
                    <a:pt x="10800" y="20057"/>
                  </a:cubicBezTo>
                  <a:cubicBezTo>
                    <a:pt x="15912" y="20057"/>
                    <a:pt x="20057" y="15912"/>
                    <a:pt x="20057" y="10800"/>
                  </a:cubicBezTo>
                  <a:cubicBezTo>
                    <a:pt x="20057" y="5688"/>
                    <a:pt x="15912" y="1543"/>
                    <a:pt x="10800" y="1543"/>
                  </a:cubicBezTo>
                  <a:cubicBezTo>
                    <a:pt x="5688" y="1543"/>
                    <a:pt x="1543" y="5688"/>
                    <a:pt x="1543" y="10800"/>
                  </a:cubicBezTo>
                  <a:close/>
                </a:path>
              </a:pathLst>
            </a:custGeom>
            <a:solidFill>
              <a:srgbClr val="FF0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grpSp>
      <p:pic>
        <p:nvPicPr>
          <p:cNvPr id="39" name="Bildobjekt 38">
            <a:extLst>
              <a:ext uri="{FF2B5EF4-FFF2-40B4-BE49-F238E27FC236}">
                <a16:creationId xmlns:a16="http://schemas.microsoft.com/office/drawing/2014/main" id="{1CD603A8-6DFE-45B2-871D-C4E70E3D9D69}"/>
              </a:ext>
            </a:extLst>
          </p:cNvPr>
          <p:cNvPicPr>
            <a:picLocks noChangeAspect="1"/>
          </p:cNvPicPr>
          <p:nvPr/>
        </p:nvPicPr>
        <p:blipFill>
          <a:blip r:embed="rId3"/>
          <a:stretch>
            <a:fillRect/>
          </a:stretch>
        </p:blipFill>
        <p:spPr>
          <a:xfrm rot="4372680">
            <a:off x="9598785" y="3795438"/>
            <a:ext cx="1280777" cy="1280777"/>
          </a:xfrm>
          <a:prstGeom prst="rect">
            <a:avLst/>
          </a:prstGeom>
        </p:spPr>
      </p:pic>
    </p:spTree>
    <p:extLst>
      <p:ext uri="{BB962C8B-B14F-4D97-AF65-F5344CB8AC3E}">
        <p14:creationId xmlns:p14="http://schemas.microsoft.com/office/powerpoint/2010/main" val="4052815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16632" y="2161309"/>
            <a:ext cx="9609825" cy="4034392"/>
          </a:xfrm>
        </p:spPr>
        <p:txBody>
          <a:bodyPr/>
          <a:lstStyle/>
          <a:p>
            <a:pPr marL="171450" indent="-171450">
              <a:spcAft>
                <a:spcPts val="600"/>
              </a:spcAft>
              <a:buFont typeface="Arial" panose="020B0604020202020204" pitchFamily="34" charset="0"/>
              <a:buChar char="•"/>
              <a:defRPr/>
            </a:pPr>
            <a:r>
              <a:rPr lang="sv-SE" sz="2200" dirty="0"/>
              <a:t>Jobba i grupper och utse en dokumenterare. </a:t>
            </a:r>
          </a:p>
          <a:p>
            <a:pPr marL="171450" indent="-171450">
              <a:spcAft>
                <a:spcPts val="600"/>
              </a:spcAft>
              <a:buFont typeface="Arial" panose="020B0604020202020204" pitchFamily="34" charset="0"/>
              <a:buChar char="•"/>
              <a:defRPr/>
            </a:pPr>
            <a:r>
              <a:rPr lang="sv-SE" sz="2200" dirty="0" smtClean="0"/>
              <a:t>Sortera </a:t>
            </a:r>
            <a:r>
              <a:rPr lang="sv-SE" sz="2200" dirty="0"/>
              <a:t>in arbetsuppgifterna i </a:t>
            </a:r>
            <a:r>
              <a:rPr lang="sv-SE" sz="2200" dirty="0" smtClean="0"/>
              <a:t>Excel-mallen. Börja med era post-</a:t>
            </a:r>
            <a:r>
              <a:rPr lang="sv-SE" sz="2200" dirty="0" err="1" smtClean="0"/>
              <a:t>itlappar</a:t>
            </a:r>
            <a:r>
              <a:rPr lang="sv-SE" sz="2200" dirty="0" smtClean="0"/>
              <a:t>.</a:t>
            </a:r>
          </a:p>
          <a:p>
            <a:pPr marL="171450" indent="-171450">
              <a:spcAft>
                <a:spcPts val="600"/>
              </a:spcAft>
              <a:buFont typeface="Arial" panose="020B0604020202020204" pitchFamily="34" charset="0"/>
              <a:buChar char="•"/>
            </a:pPr>
            <a:r>
              <a:rPr lang="sv-SE" sz="2200" dirty="0" smtClean="0"/>
              <a:t>Utgå </a:t>
            </a:r>
            <a:r>
              <a:rPr lang="sv-SE" sz="2200" dirty="0"/>
              <a:t>ifrån uppdraget för </a:t>
            </a:r>
            <a:r>
              <a:rPr lang="sv-SE" sz="2200" dirty="0">
                <a:solidFill>
                  <a:srgbClr val="FF0000"/>
                </a:solidFill>
              </a:rPr>
              <a:t>den aktuella </a:t>
            </a:r>
            <a:r>
              <a:rPr lang="sv-SE" sz="2200" dirty="0" smtClean="0">
                <a:solidFill>
                  <a:srgbClr val="FF0000"/>
                </a:solidFill>
              </a:rPr>
              <a:t>yrkesgruppen. </a:t>
            </a:r>
          </a:p>
          <a:p>
            <a:pPr marL="171450" lvl="0" indent="-171450">
              <a:spcAft>
                <a:spcPts val="600"/>
              </a:spcAft>
              <a:buFont typeface="Arial" panose="020B0604020202020204" pitchFamily="34" charset="0"/>
              <a:buChar char="•"/>
            </a:pPr>
            <a:r>
              <a:rPr lang="sv-SE" sz="2200" dirty="0"/>
              <a:t>När </a:t>
            </a:r>
            <a:r>
              <a:rPr lang="sv-SE" sz="2200" dirty="0" smtClean="0"/>
              <a:t>ni </a:t>
            </a:r>
            <a:r>
              <a:rPr lang="sv-SE" sz="2200" dirty="0"/>
              <a:t>sorterar in arbetsuppgifterna tar </a:t>
            </a:r>
            <a:r>
              <a:rPr lang="sv-SE" sz="2200" dirty="0" smtClean="0"/>
              <a:t>ni </a:t>
            </a:r>
            <a:r>
              <a:rPr lang="sv-SE" sz="2200" dirty="0"/>
              <a:t>samtidigt bort eventuella dubbletter. Det kan även dyka upp nya arbetsuppgifter som inte kom upp i lappövningen</a:t>
            </a:r>
            <a:r>
              <a:rPr lang="sv-SE" sz="2200" dirty="0" smtClean="0"/>
              <a:t>.</a:t>
            </a:r>
          </a:p>
          <a:p>
            <a:pPr marL="0" lvl="0" indent="0">
              <a:spcAft>
                <a:spcPts val="600"/>
              </a:spcAft>
              <a:buNone/>
            </a:pPr>
            <a:endParaRPr lang="sv-SE" sz="2200" dirty="0" smtClean="0"/>
          </a:p>
          <a:p>
            <a:pPr marL="0" indent="0">
              <a:buNone/>
            </a:pPr>
            <a:r>
              <a:rPr lang="sv-SE" sz="2200" b="1" dirty="0" smtClean="0"/>
              <a:t>Summering</a:t>
            </a:r>
          </a:p>
          <a:p>
            <a:pPr marL="171450" indent="-171450">
              <a:buFont typeface="Arial" panose="020B0604020202020204" pitchFamily="34" charset="0"/>
              <a:buChar char="•"/>
            </a:pPr>
            <a:r>
              <a:rPr lang="sv-SE" sz="2200" dirty="0" smtClean="0"/>
              <a:t>Diskutera gruppernas resultat</a:t>
            </a:r>
          </a:p>
        </p:txBody>
      </p:sp>
      <p:sp>
        <p:nvSpPr>
          <p:cNvPr id="5" name="Rubrik 1"/>
          <p:cNvSpPr txBox="1">
            <a:spLocks/>
          </p:cNvSpPr>
          <p:nvPr/>
        </p:nvSpPr>
        <p:spPr>
          <a:xfrm>
            <a:off x="816633" y="550752"/>
            <a:ext cx="9609825" cy="1444303"/>
          </a:xfrm>
          <a:prstGeom prst="rect">
            <a:avLst/>
          </a:prstGeom>
        </p:spPr>
        <p:txBody>
          <a:bodyPr vert="horz" lIns="91440" tIns="45720" rIns="91440" bIns="45720" rtlCol="0" anchor="t">
            <a:noAutofit/>
          </a:bodyPr>
          <a:lstStyle>
            <a:lvl1pPr algn="l" defTabSz="914400" rtl="0" eaLnBrk="1" latinLnBrk="0" hangingPunct="1">
              <a:lnSpc>
                <a:spcPct val="95000"/>
              </a:lnSpc>
              <a:spcBef>
                <a:spcPct val="0"/>
              </a:spcBef>
              <a:buNone/>
              <a:defRPr sz="4400" b="1" kern="1200">
                <a:solidFill>
                  <a:schemeClr val="tx1"/>
                </a:solidFill>
                <a:latin typeface="+mj-lt"/>
                <a:ea typeface="+mj-ea"/>
                <a:cs typeface="+mj-cs"/>
              </a:defRPr>
            </a:lvl1pPr>
          </a:lstStyle>
          <a:p>
            <a:pPr>
              <a:lnSpc>
                <a:spcPct val="150000"/>
              </a:lnSpc>
            </a:pPr>
            <a:r>
              <a:rPr lang="sv-SE" dirty="0" smtClean="0"/>
              <a:t>Uppgift: Sortera arbetsuppgifter</a:t>
            </a:r>
            <a:endParaRPr lang="sv-SE" dirty="0"/>
          </a:p>
        </p:txBody>
      </p:sp>
    </p:spTree>
    <p:extLst>
      <p:ext uri="{BB962C8B-B14F-4D97-AF65-F5344CB8AC3E}">
        <p14:creationId xmlns:p14="http://schemas.microsoft.com/office/powerpoint/2010/main" val="1470953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tshållare för innehåll 5">
            <a:extLst>
              <a:ext uri="{FF2B5EF4-FFF2-40B4-BE49-F238E27FC236}">
                <a16:creationId xmlns:a16="http://schemas.microsoft.com/office/drawing/2014/main" id="{4F42BAEE-42F5-42F7-B95E-D299E3D48E6B}"/>
              </a:ext>
            </a:extLst>
          </p:cNvPr>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Lst>
          </a:blip>
          <a:stretch>
            <a:fillRect/>
          </a:stretch>
        </p:blipFill>
        <p:spPr bwMode="auto">
          <a:xfrm>
            <a:off x="3357605" y="1058547"/>
            <a:ext cx="1437160" cy="1376374"/>
          </a:xfrm>
          <a:prstGeom prst="rect">
            <a:avLst/>
          </a:prstGeom>
          <a:solidFill>
            <a:schemeClr val="accent3"/>
          </a:solidFill>
          <a:ln>
            <a:noFill/>
          </a:ln>
          <a:extLst/>
        </p:spPr>
      </p:pic>
      <p:pic>
        <p:nvPicPr>
          <p:cNvPr id="5" name="Platshållare för innehåll 5">
            <a:extLst>
              <a:ext uri="{FF2B5EF4-FFF2-40B4-BE49-F238E27FC236}">
                <a16:creationId xmlns:a16="http://schemas.microsoft.com/office/drawing/2014/main" id="{0197C690-F3CC-4F3F-9E4A-A18B0D4CDC35}"/>
              </a:ext>
            </a:extLst>
          </p:cNvPr>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Lst>
          </a:blip>
          <a:stretch>
            <a:fillRect/>
          </a:stretch>
        </p:blipFill>
        <p:spPr bwMode="auto">
          <a:xfrm>
            <a:off x="4623409" y="1058547"/>
            <a:ext cx="1437160" cy="1376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latshållare för innehåll 5">
            <a:extLst>
              <a:ext uri="{FF2B5EF4-FFF2-40B4-BE49-F238E27FC236}">
                <a16:creationId xmlns:a16="http://schemas.microsoft.com/office/drawing/2014/main" id="{E3DC894A-45EF-4415-9CC1-32C16D1F596F}"/>
              </a:ext>
            </a:extLst>
          </p:cNvPr>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Lst>
          </a:blip>
          <a:stretch>
            <a:fillRect/>
          </a:stretch>
        </p:blipFill>
        <p:spPr bwMode="auto">
          <a:xfrm>
            <a:off x="5972943" y="1058547"/>
            <a:ext cx="1437160" cy="1376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latshållare för innehåll 5">
            <a:extLst>
              <a:ext uri="{FF2B5EF4-FFF2-40B4-BE49-F238E27FC236}">
                <a16:creationId xmlns:a16="http://schemas.microsoft.com/office/drawing/2014/main" id="{5AB92132-AB2C-417E-B899-C1D7F97BA855}"/>
              </a:ext>
            </a:extLst>
          </p:cNvPr>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Lst>
          </a:blip>
          <a:stretch>
            <a:fillRect/>
          </a:stretch>
        </p:blipFill>
        <p:spPr bwMode="auto">
          <a:xfrm>
            <a:off x="3315944" y="2426994"/>
            <a:ext cx="1437160" cy="1376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ktangel 7">
            <a:extLst>
              <a:ext uri="{FF2B5EF4-FFF2-40B4-BE49-F238E27FC236}">
                <a16:creationId xmlns:a16="http://schemas.microsoft.com/office/drawing/2014/main" id="{E6535F9C-6232-41FF-B532-DADF3AB4D4AA}"/>
              </a:ext>
            </a:extLst>
          </p:cNvPr>
          <p:cNvSpPr/>
          <p:nvPr/>
        </p:nvSpPr>
        <p:spPr>
          <a:xfrm>
            <a:off x="3616765" y="1595611"/>
            <a:ext cx="1061558" cy="261610"/>
          </a:xfrm>
          <a:prstGeom prst="rect">
            <a:avLst/>
          </a:prstGeom>
        </p:spPr>
        <p:txBody>
          <a:bodyPr wrap="square">
            <a:spAutoFit/>
          </a:bodyPr>
          <a:lstStyle/>
          <a:p>
            <a:pPr marL="0" marR="0" lvl="0" indent="0" algn="l" defTabSz="609585" rtl="0" eaLnBrk="0" fontAlgn="base" latinLnBrk="0" hangingPunct="0">
              <a:lnSpc>
                <a:spcPct val="100000"/>
              </a:lnSpc>
              <a:spcBef>
                <a:spcPct val="0"/>
              </a:spcBef>
              <a:spcAft>
                <a:spcPct val="0"/>
              </a:spcAft>
              <a:buClrTx/>
              <a:buSzTx/>
              <a:buFontTx/>
              <a:buNone/>
              <a:tabLst/>
              <a:defRPr/>
            </a:pPr>
            <a:r>
              <a:rPr kumimoji="0" lang="sv-SE" sz="1100" b="1" i="0" u="none" strike="noStrike" kern="1200" cap="none" spc="0" normalizeH="0" baseline="0" noProof="0" dirty="0">
                <a:ln>
                  <a:noFill/>
                </a:ln>
                <a:solidFill>
                  <a:srgbClr val="FFF384">
                    <a:lumMod val="50000"/>
                  </a:srgbClr>
                </a:solidFill>
                <a:effectLst/>
                <a:uLnTx/>
                <a:uFillTx/>
                <a:latin typeface="Century Gothic" panose="020B0502020202020204" pitchFamily="34" charset="0"/>
                <a:ea typeface="ＭＳ Ｐゴシック" panose="020B0600070205080204" pitchFamily="34" charset="-128"/>
                <a:cs typeface="+mn-cs"/>
              </a:rPr>
              <a:t>Boka Lokal</a:t>
            </a:r>
          </a:p>
        </p:txBody>
      </p:sp>
      <p:sp>
        <p:nvSpPr>
          <p:cNvPr id="9" name="Rektangel 8">
            <a:extLst>
              <a:ext uri="{FF2B5EF4-FFF2-40B4-BE49-F238E27FC236}">
                <a16:creationId xmlns:a16="http://schemas.microsoft.com/office/drawing/2014/main" id="{69498DF6-C5D4-41F8-BB15-F94D72709C1C}"/>
              </a:ext>
            </a:extLst>
          </p:cNvPr>
          <p:cNvSpPr/>
          <p:nvPr/>
        </p:nvSpPr>
        <p:spPr>
          <a:xfrm>
            <a:off x="4794765" y="1531019"/>
            <a:ext cx="1320718" cy="430887"/>
          </a:xfrm>
          <a:prstGeom prst="rect">
            <a:avLst/>
          </a:prstGeom>
        </p:spPr>
        <p:txBody>
          <a:bodyPr wrap="square">
            <a:spAutoFit/>
          </a:bodyPr>
          <a:lstStyle/>
          <a:p>
            <a:pPr marL="0" marR="0" lvl="0" indent="0" algn="l" defTabSz="609585" rtl="0" eaLnBrk="0" fontAlgn="base" latinLnBrk="0" hangingPunct="0">
              <a:lnSpc>
                <a:spcPct val="100000"/>
              </a:lnSpc>
              <a:spcBef>
                <a:spcPct val="0"/>
              </a:spcBef>
              <a:spcAft>
                <a:spcPct val="0"/>
              </a:spcAft>
              <a:buClrTx/>
              <a:buSzTx/>
              <a:buFontTx/>
              <a:buNone/>
              <a:tabLst/>
              <a:defRPr/>
            </a:pPr>
            <a:r>
              <a:rPr kumimoji="0" lang="sv-SE" sz="1100" b="1" i="0" u="none" strike="noStrike" kern="1200" cap="none" spc="0" normalizeH="0" baseline="0" noProof="0" dirty="0">
                <a:ln>
                  <a:noFill/>
                </a:ln>
                <a:solidFill>
                  <a:srgbClr val="609410"/>
                </a:solidFill>
                <a:effectLst/>
                <a:uLnTx/>
                <a:uFillTx/>
                <a:latin typeface="Century Gothic" panose="020B0502020202020204" pitchFamily="34" charset="0"/>
                <a:ea typeface="ＭＳ Ｐゴシック" panose="020B0600070205080204" pitchFamily="34" charset="-128"/>
                <a:cs typeface="+mn-cs"/>
              </a:rPr>
              <a:t>Planerar inför mötet</a:t>
            </a:r>
          </a:p>
        </p:txBody>
      </p:sp>
      <p:sp>
        <p:nvSpPr>
          <p:cNvPr id="10" name="Rektangel 9">
            <a:extLst>
              <a:ext uri="{FF2B5EF4-FFF2-40B4-BE49-F238E27FC236}">
                <a16:creationId xmlns:a16="http://schemas.microsoft.com/office/drawing/2014/main" id="{A3E5ABBD-EDDD-4187-BB4C-C202B357D23D}"/>
              </a:ext>
            </a:extLst>
          </p:cNvPr>
          <p:cNvSpPr/>
          <p:nvPr/>
        </p:nvSpPr>
        <p:spPr>
          <a:xfrm>
            <a:off x="6087832" y="1615657"/>
            <a:ext cx="1207382" cy="261610"/>
          </a:xfrm>
          <a:prstGeom prst="rect">
            <a:avLst/>
          </a:prstGeom>
        </p:spPr>
        <p:txBody>
          <a:bodyPr wrap="none">
            <a:spAutoFit/>
          </a:bodyPr>
          <a:lstStyle/>
          <a:p>
            <a:pPr marL="0" marR="0" lvl="0" indent="0" algn="l" defTabSz="609585" rtl="0" eaLnBrk="0" fontAlgn="base" latinLnBrk="0" hangingPunct="0">
              <a:lnSpc>
                <a:spcPct val="100000"/>
              </a:lnSpc>
              <a:spcBef>
                <a:spcPct val="0"/>
              </a:spcBef>
              <a:spcAft>
                <a:spcPct val="0"/>
              </a:spcAft>
              <a:buClrTx/>
              <a:buSzTx/>
              <a:buFontTx/>
              <a:buNone/>
              <a:tabLst/>
              <a:defRPr/>
            </a:pPr>
            <a:r>
              <a:rPr kumimoji="0" lang="sv-SE" sz="1100" b="1" i="0" u="none" strike="noStrike" kern="1200" cap="none" spc="0" normalizeH="0" baseline="0" noProof="0" dirty="0">
                <a:ln>
                  <a:noFill/>
                </a:ln>
                <a:solidFill>
                  <a:srgbClr val="FFF384">
                    <a:lumMod val="50000"/>
                  </a:srgbClr>
                </a:solidFill>
                <a:effectLst/>
                <a:uLnTx/>
                <a:uFillTx/>
                <a:latin typeface="Century Gothic" panose="020B0502020202020204" pitchFamily="34" charset="0"/>
                <a:ea typeface="ＭＳ Ｐゴシック" panose="020B0600070205080204" pitchFamily="34" charset="-128"/>
                <a:cs typeface="+mn-cs"/>
              </a:rPr>
              <a:t>Maila inbjudan</a:t>
            </a:r>
          </a:p>
        </p:txBody>
      </p:sp>
      <p:sp>
        <p:nvSpPr>
          <p:cNvPr id="11" name="Rektangel 10">
            <a:extLst>
              <a:ext uri="{FF2B5EF4-FFF2-40B4-BE49-F238E27FC236}">
                <a16:creationId xmlns:a16="http://schemas.microsoft.com/office/drawing/2014/main" id="{3F5EF135-ED85-45EB-99EF-361438575A05}"/>
              </a:ext>
            </a:extLst>
          </p:cNvPr>
          <p:cNvSpPr/>
          <p:nvPr/>
        </p:nvSpPr>
        <p:spPr>
          <a:xfrm>
            <a:off x="3578161" y="2899737"/>
            <a:ext cx="1195774" cy="430887"/>
          </a:xfrm>
          <a:prstGeom prst="rect">
            <a:avLst/>
          </a:prstGeom>
        </p:spPr>
        <p:txBody>
          <a:bodyPr wrap="square">
            <a:spAutoFit/>
          </a:bodyPr>
          <a:lstStyle/>
          <a:p>
            <a:pPr marL="0" marR="0" lvl="0" indent="0" algn="l" defTabSz="609585" rtl="0" eaLnBrk="0" fontAlgn="base" latinLnBrk="0" hangingPunct="0">
              <a:lnSpc>
                <a:spcPct val="100000"/>
              </a:lnSpc>
              <a:spcBef>
                <a:spcPct val="0"/>
              </a:spcBef>
              <a:spcAft>
                <a:spcPct val="0"/>
              </a:spcAft>
              <a:buClrTx/>
              <a:buSzTx/>
              <a:buFontTx/>
              <a:buNone/>
              <a:tabLst/>
              <a:defRPr/>
            </a:pPr>
            <a:r>
              <a:rPr kumimoji="0" lang="sv-SE" sz="1100" b="1" i="0" u="none" strike="noStrike" kern="1200" cap="none" spc="0" normalizeH="0" baseline="0" noProof="0" dirty="0">
                <a:ln>
                  <a:noFill/>
                </a:ln>
                <a:solidFill>
                  <a:srgbClr val="609410"/>
                </a:solidFill>
                <a:effectLst/>
                <a:uLnTx/>
                <a:uFillTx/>
                <a:latin typeface="Century Gothic" panose="020B0502020202020204" pitchFamily="34" charset="0"/>
                <a:ea typeface="ＭＳ Ｐゴシック" panose="020B0600070205080204" pitchFamily="34" charset="-128"/>
                <a:cs typeface="+mn-cs"/>
              </a:rPr>
              <a:t>Genomföra mötet</a:t>
            </a:r>
          </a:p>
        </p:txBody>
      </p:sp>
      <p:pic>
        <p:nvPicPr>
          <p:cNvPr id="12" name="Platshållare för innehåll 5">
            <a:extLst>
              <a:ext uri="{FF2B5EF4-FFF2-40B4-BE49-F238E27FC236}">
                <a16:creationId xmlns:a16="http://schemas.microsoft.com/office/drawing/2014/main" id="{C7EB3D0E-EC18-4BDC-865E-CA7341649F5F}"/>
              </a:ext>
            </a:extLst>
          </p:cNvPr>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Lst>
          </a:blip>
          <a:stretch>
            <a:fillRect/>
          </a:stretch>
        </p:blipFill>
        <p:spPr bwMode="auto">
          <a:xfrm>
            <a:off x="4623409" y="2426994"/>
            <a:ext cx="1586002" cy="1376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latshållare för innehåll 5">
            <a:extLst>
              <a:ext uri="{FF2B5EF4-FFF2-40B4-BE49-F238E27FC236}">
                <a16:creationId xmlns:a16="http://schemas.microsoft.com/office/drawing/2014/main" id="{0FFC4C14-E533-430E-8C4D-045086598C6B}"/>
              </a:ext>
            </a:extLst>
          </p:cNvPr>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Lst>
          </a:blip>
          <a:stretch>
            <a:fillRect/>
          </a:stretch>
        </p:blipFill>
        <p:spPr bwMode="auto">
          <a:xfrm>
            <a:off x="6081400" y="2455390"/>
            <a:ext cx="1437160" cy="1376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latshållare för innehåll 5">
            <a:extLst>
              <a:ext uri="{FF2B5EF4-FFF2-40B4-BE49-F238E27FC236}">
                <a16:creationId xmlns:a16="http://schemas.microsoft.com/office/drawing/2014/main" id="{74482B3F-5E82-4433-85A6-A6121FAA9E74}"/>
              </a:ext>
            </a:extLst>
          </p:cNvPr>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Lst>
          </a:blip>
          <a:stretch>
            <a:fillRect/>
          </a:stretch>
        </p:blipFill>
        <p:spPr bwMode="auto">
          <a:xfrm>
            <a:off x="2963045" y="3803368"/>
            <a:ext cx="1437160" cy="1376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latshållare för innehåll 5">
            <a:extLst>
              <a:ext uri="{FF2B5EF4-FFF2-40B4-BE49-F238E27FC236}">
                <a16:creationId xmlns:a16="http://schemas.microsoft.com/office/drawing/2014/main" id="{8FD15B3D-8872-476C-A309-9B24E0D1D132}"/>
              </a:ext>
            </a:extLst>
          </p:cNvPr>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Lst>
          </a:blip>
          <a:stretch>
            <a:fillRect/>
          </a:stretch>
        </p:blipFill>
        <p:spPr bwMode="auto">
          <a:xfrm>
            <a:off x="4430705" y="3803368"/>
            <a:ext cx="1437160" cy="1376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ktangel 15">
            <a:extLst>
              <a:ext uri="{FF2B5EF4-FFF2-40B4-BE49-F238E27FC236}">
                <a16:creationId xmlns:a16="http://schemas.microsoft.com/office/drawing/2014/main" id="{1F1E10B0-9770-47D1-8711-F6E7373550B9}"/>
              </a:ext>
            </a:extLst>
          </p:cNvPr>
          <p:cNvSpPr/>
          <p:nvPr/>
        </p:nvSpPr>
        <p:spPr>
          <a:xfrm>
            <a:off x="4807618" y="2913228"/>
            <a:ext cx="1294613" cy="430887"/>
          </a:xfrm>
          <a:prstGeom prst="rect">
            <a:avLst/>
          </a:prstGeom>
        </p:spPr>
        <p:txBody>
          <a:bodyPr wrap="square">
            <a:spAutoFit/>
          </a:bodyPr>
          <a:lstStyle/>
          <a:p>
            <a:pPr marL="0" marR="0" lvl="0" indent="0" algn="l" defTabSz="609585" rtl="0" eaLnBrk="0" fontAlgn="base" latinLnBrk="0" hangingPunct="0">
              <a:lnSpc>
                <a:spcPct val="100000"/>
              </a:lnSpc>
              <a:spcBef>
                <a:spcPct val="0"/>
              </a:spcBef>
              <a:spcAft>
                <a:spcPct val="0"/>
              </a:spcAft>
              <a:buClrTx/>
              <a:buSzTx/>
              <a:buFontTx/>
              <a:buNone/>
              <a:tabLst/>
              <a:defRPr/>
            </a:pPr>
            <a:r>
              <a:rPr kumimoji="0" lang="sv-SE" sz="1100" b="1" i="0" u="none" strike="noStrike" kern="1200" cap="none" spc="0" normalizeH="0" baseline="0" noProof="0" dirty="0">
                <a:ln>
                  <a:noFill/>
                </a:ln>
                <a:solidFill>
                  <a:srgbClr val="FFF384">
                    <a:lumMod val="50000"/>
                  </a:srgbClr>
                </a:solidFill>
                <a:effectLst/>
                <a:uLnTx/>
                <a:uFillTx/>
                <a:latin typeface="Century Gothic" panose="020B0502020202020204" pitchFamily="34" charset="0"/>
                <a:ea typeface="ＭＳ Ｐゴシック" panose="020B0600070205080204" pitchFamily="34" charset="-128"/>
                <a:cs typeface="+mn-cs"/>
              </a:rPr>
              <a:t>Skriva mötes-anteckningar</a:t>
            </a:r>
          </a:p>
        </p:txBody>
      </p:sp>
      <p:sp>
        <p:nvSpPr>
          <p:cNvPr id="17" name="Rektangel 16">
            <a:extLst>
              <a:ext uri="{FF2B5EF4-FFF2-40B4-BE49-F238E27FC236}">
                <a16:creationId xmlns:a16="http://schemas.microsoft.com/office/drawing/2014/main" id="{0A272605-0EBC-4DF9-9427-2A28D2F70E15}"/>
              </a:ext>
            </a:extLst>
          </p:cNvPr>
          <p:cNvSpPr/>
          <p:nvPr/>
        </p:nvSpPr>
        <p:spPr>
          <a:xfrm>
            <a:off x="6368339" y="2984375"/>
            <a:ext cx="1363756" cy="261610"/>
          </a:xfrm>
          <a:prstGeom prst="rect">
            <a:avLst/>
          </a:prstGeom>
        </p:spPr>
        <p:txBody>
          <a:bodyPr wrap="square">
            <a:spAutoFit/>
          </a:bodyPr>
          <a:lstStyle/>
          <a:p>
            <a:pPr marL="0" marR="0" lvl="0" indent="0" algn="l" defTabSz="609585" rtl="0" eaLnBrk="0" fontAlgn="base" latinLnBrk="0" hangingPunct="0">
              <a:lnSpc>
                <a:spcPct val="100000"/>
              </a:lnSpc>
              <a:spcBef>
                <a:spcPct val="0"/>
              </a:spcBef>
              <a:spcAft>
                <a:spcPct val="0"/>
              </a:spcAft>
              <a:buClrTx/>
              <a:buSzTx/>
              <a:buFontTx/>
              <a:buNone/>
              <a:tabLst/>
              <a:defRPr/>
            </a:pPr>
            <a:r>
              <a:rPr kumimoji="0" lang="sv-SE" sz="1100" b="1" i="0" u="none" strike="noStrike" kern="1200" cap="none" spc="0" normalizeH="0" baseline="0" noProof="0" dirty="0">
                <a:ln>
                  <a:noFill/>
                </a:ln>
                <a:solidFill>
                  <a:srgbClr val="FF0000"/>
                </a:solidFill>
                <a:effectLst/>
                <a:uLnTx/>
                <a:uFillTx/>
                <a:latin typeface="Century Gothic" panose="020B0502020202020204" pitchFamily="34" charset="0"/>
                <a:ea typeface="ＭＳ Ｐゴシック" panose="020B0600070205080204" pitchFamily="34" charset="-128"/>
                <a:cs typeface="+mn-cs"/>
              </a:rPr>
              <a:t>Boka fika</a:t>
            </a:r>
          </a:p>
        </p:txBody>
      </p:sp>
      <p:pic>
        <p:nvPicPr>
          <p:cNvPr id="18" name="Platshållare för innehåll 5">
            <a:extLst>
              <a:ext uri="{FF2B5EF4-FFF2-40B4-BE49-F238E27FC236}">
                <a16:creationId xmlns:a16="http://schemas.microsoft.com/office/drawing/2014/main" id="{F57AB030-E6C7-4C0A-BDD5-4093791D39F1}"/>
              </a:ext>
            </a:extLst>
          </p:cNvPr>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Lst>
          </a:blip>
          <a:stretch>
            <a:fillRect/>
          </a:stretch>
        </p:blipFill>
        <p:spPr bwMode="auto">
          <a:xfrm>
            <a:off x="6071008" y="3860160"/>
            <a:ext cx="1437160" cy="1376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ktangel 18">
            <a:extLst>
              <a:ext uri="{FF2B5EF4-FFF2-40B4-BE49-F238E27FC236}">
                <a16:creationId xmlns:a16="http://schemas.microsoft.com/office/drawing/2014/main" id="{DAECAC9C-1827-4A5F-BD55-1D87087B40AA}"/>
              </a:ext>
            </a:extLst>
          </p:cNvPr>
          <p:cNvSpPr/>
          <p:nvPr/>
        </p:nvSpPr>
        <p:spPr>
          <a:xfrm>
            <a:off x="3065339" y="4351520"/>
            <a:ext cx="1319592" cy="261610"/>
          </a:xfrm>
          <a:prstGeom prst="rect">
            <a:avLst/>
          </a:prstGeom>
        </p:spPr>
        <p:txBody>
          <a:bodyPr wrap="none">
            <a:spAutoFit/>
          </a:bodyPr>
          <a:lstStyle/>
          <a:p>
            <a:pPr marL="0" marR="0" lvl="0" indent="0" algn="l" defTabSz="609585" rtl="0" eaLnBrk="0" fontAlgn="base" latinLnBrk="0" hangingPunct="0">
              <a:lnSpc>
                <a:spcPct val="100000"/>
              </a:lnSpc>
              <a:spcBef>
                <a:spcPct val="0"/>
              </a:spcBef>
              <a:spcAft>
                <a:spcPct val="0"/>
              </a:spcAft>
              <a:buClrTx/>
              <a:buSzTx/>
              <a:buFontTx/>
              <a:buNone/>
              <a:tabLst/>
              <a:defRPr/>
            </a:pPr>
            <a:r>
              <a:rPr kumimoji="0" lang="sv-SE" sz="1100" b="1" i="0" u="none" strike="noStrike" kern="1200" cap="none" spc="0" normalizeH="0" baseline="0" noProof="0" dirty="0">
                <a:ln>
                  <a:noFill/>
                </a:ln>
                <a:solidFill>
                  <a:srgbClr val="609410"/>
                </a:solidFill>
                <a:effectLst/>
                <a:uLnTx/>
                <a:uFillTx/>
                <a:latin typeface="Century Gothic" panose="020B0502020202020204" pitchFamily="34" charset="0"/>
                <a:ea typeface="ＭＳ Ｐゴシック" panose="020B0600070205080204" pitchFamily="34" charset="-128"/>
                <a:cs typeface="+mn-cs"/>
              </a:rPr>
              <a:t>Utvärdera mötet</a:t>
            </a:r>
          </a:p>
        </p:txBody>
      </p:sp>
      <p:sp>
        <p:nvSpPr>
          <p:cNvPr id="20" name="Rektangel 19">
            <a:extLst>
              <a:ext uri="{FF2B5EF4-FFF2-40B4-BE49-F238E27FC236}">
                <a16:creationId xmlns:a16="http://schemas.microsoft.com/office/drawing/2014/main" id="{815DC231-E9C9-4B31-87DC-05EC88CD86B8}"/>
              </a:ext>
            </a:extLst>
          </p:cNvPr>
          <p:cNvSpPr/>
          <p:nvPr/>
        </p:nvSpPr>
        <p:spPr>
          <a:xfrm>
            <a:off x="4706373" y="4373141"/>
            <a:ext cx="755335" cy="261610"/>
          </a:xfrm>
          <a:prstGeom prst="rect">
            <a:avLst/>
          </a:prstGeom>
        </p:spPr>
        <p:txBody>
          <a:bodyPr wrap="none">
            <a:spAutoFit/>
          </a:bodyPr>
          <a:lstStyle/>
          <a:p>
            <a:pPr marL="0" marR="0" lvl="0" indent="0" algn="l" defTabSz="609585" rtl="0" eaLnBrk="0" fontAlgn="base" latinLnBrk="0" hangingPunct="0">
              <a:lnSpc>
                <a:spcPct val="100000"/>
              </a:lnSpc>
              <a:spcBef>
                <a:spcPct val="0"/>
              </a:spcBef>
              <a:spcAft>
                <a:spcPct val="0"/>
              </a:spcAft>
              <a:buClrTx/>
              <a:buSzTx/>
              <a:buFontTx/>
              <a:buNone/>
              <a:tabLst/>
              <a:defRPr/>
            </a:pPr>
            <a:r>
              <a:rPr kumimoji="0" lang="sv-SE" sz="1100" b="1" i="0" u="none" strike="noStrike" kern="1200" cap="none" spc="0" normalizeH="0" baseline="0" noProof="0" dirty="0">
                <a:ln>
                  <a:noFill/>
                </a:ln>
                <a:solidFill>
                  <a:srgbClr val="FF0000"/>
                </a:solidFill>
                <a:effectLst/>
                <a:uLnTx/>
                <a:uFillTx/>
                <a:latin typeface="Century Gothic" panose="020B0502020202020204" pitchFamily="34" charset="0"/>
                <a:ea typeface="ＭＳ Ｐゴシック" panose="020B0600070205080204" pitchFamily="34" charset="-128"/>
                <a:cs typeface="+mn-cs"/>
              </a:rPr>
              <a:t>Arkivera</a:t>
            </a:r>
          </a:p>
        </p:txBody>
      </p:sp>
      <p:sp>
        <p:nvSpPr>
          <p:cNvPr id="21" name="Rektangel 20">
            <a:extLst>
              <a:ext uri="{FF2B5EF4-FFF2-40B4-BE49-F238E27FC236}">
                <a16:creationId xmlns:a16="http://schemas.microsoft.com/office/drawing/2014/main" id="{37309E16-C4A2-42BC-BD81-CF9CABE04E7C}"/>
              </a:ext>
            </a:extLst>
          </p:cNvPr>
          <p:cNvSpPr/>
          <p:nvPr/>
        </p:nvSpPr>
        <p:spPr>
          <a:xfrm>
            <a:off x="6289313" y="4372677"/>
            <a:ext cx="1150471" cy="261610"/>
          </a:xfrm>
          <a:prstGeom prst="rect">
            <a:avLst/>
          </a:prstGeom>
        </p:spPr>
        <p:txBody>
          <a:bodyPr wrap="square">
            <a:spAutoFit/>
          </a:bodyPr>
          <a:lstStyle/>
          <a:p>
            <a:pPr marL="0" marR="0" lvl="0" indent="0" algn="l" defTabSz="609585" rtl="0" eaLnBrk="0" fontAlgn="base" latinLnBrk="0" hangingPunct="0">
              <a:lnSpc>
                <a:spcPct val="100000"/>
              </a:lnSpc>
              <a:spcBef>
                <a:spcPct val="0"/>
              </a:spcBef>
              <a:spcAft>
                <a:spcPct val="0"/>
              </a:spcAft>
              <a:buClrTx/>
              <a:buSzTx/>
              <a:buFontTx/>
              <a:buNone/>
              <a:tabLst/>
              <a:defRPr/>
            </a:pPr>
            <a:r>
              <a:rPr kumimoji="0" lang="sv-SE" sz="1100" b="1"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rPr>
              <a:t>Inställt möte</a:t>
            </a:r>
          </a:p>
        </p:txBody>
      </p:sp>
    </p:spTree>
    <p:extLst>
      <p:ext uri="{BB962C8B-B14F-4D97-AF65-F5344CB8AC3E}">
        <p14:creationId xmlns:p14="http://schemas.microsoft.com/office/powerpoint/2010/main" val="1812073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Utvärdering</a:t>
            </a:r>
            <a:endParaRPr lang="sv-SE" dirty="0"/>
          </a:p>
        </p:txBody>
      </p:sp>
      <p:sp>
        <p:nvSpPr>
          <p:cNvPr id="3" name="Platshållare för innehåll 2"/>
          <p:cNvSpPr>
            <a:spLocks noGrp="1"/>
          </p:cNvSpPr>
          <p:nvPr>
            <p:ph idx="1"/>
          </p:nvPr>
        </p:nvSpPr>
        <p:spPr>
          <a:xfrm>
            <a:off x="664232" y="2105994"/>
            <a:ext cx="9609825" cy="4127807"/>
          </a:xfrm>
        </p:spPr>
        <p:txBody>
          <a:bodyPr/>
          <a:lstStyle/>
          <a:p>
            <a:pPr marL="0" indent="0">
              <a:buNone/>
            </a:pPr>
            <a:r>
              <a:rPr lang="sv-SE" b="1" dirty="0"/>
              <a:t>Skriv ner på post-it hur du bedömer workshopen utifrån nedanstående frågor</a:t>
            </a:r>
            <a:r>
              <a:rPr lang="sv-SE" b="1" dirty="0" smtClean="0"/>
              <a:t>:</a:t>
            </a:r>
          </a:p>
          <a:p>
            <a:pPr marL="0" indent="0">
              <a:buNone/>
            </a:pPr>
            <a:endParaRPr lang="sv-SE" b="1" dirty="0" smtClean="0">
              <a:solidFill>
                <a:srgbClr val="FF0000"/>
              </a:solidFill>
            </a:endParaRPr>
          </a:p>
          <a:p>
            <a:pPr marL="0" indent="0">
              <a:buNone/>
            </a:pPr>
            <a:r>
              <a:rPr lang="sv-SE" b="1" dirty="0" smtClean="0">
                <a:solidFill>
                  <a:srgbClr val="FF0000"/>
                </a:solidFill>
              </a:rPr>
              <a:t>Lägg till egna frågor. Se exempel på anteckningssidan.</a:t>
            </a:r>
            <a:endParaRPr lang="sv-SE" b="1" dirty="0" smtClean="0">
              <a:solidFill>
                <a:srgbClr val="FF0000"/>
              </a:solidFill>
            </a:endParaRPr>
          </a:p>
          <a:p>
            <a:pPr marL="0" indent="0">
              <a:buNone/>
            </a:pPr>
            <a:endParaRPr lang="sv-SE" b="1" dirty="0"/>
          </a:p>
          <a:p>
            <a:endParaRPr lang="sv-SE" dirty="0"/>
          </a:p>
        </p:txBody>
      </p:sp>
    </p:spTree>
    <p:extLst>
      <p:ext uri="{BB962C8B-B14F-4D97-AF65-F5344CB8AC3E}">
        <p14:creationId xmlns:p14="http://schemas.microsoft.com/office/powerpoint/2010/main" val="3484840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Välkommen till workshoptillfälle 2</a:t>
            </a:r>
            <a:endParaRPr lang="sv-SE" dirty="0"/>
          </a:p>
        </p:txBody>
      </p:sp>
      <p:sp>
        <p:nvSpPr>
          <p:cNvPr id="3" name="Platshållare för innehåll 2"/>
          <p:cNvSpPr>
            <a:spLocks noGrp="1"/>
          </p:cNvSpPr>
          <p:nvPr>
            <p:ph idx="1"/>
          </p:nvPr>
        </p:nvSpPr>
        <p:spPr>
          <a:xfrm>
            <a:off x="664234" y="2362198"/>
            <a:ext cx="9609824" cy="3738598"/>
          </a:xfrm>
        </p:spPr>
        <p:txBody>
          <a:bodyPr/>
          <a:lstStyle/>
          <a:p>
            <a:pPr marL="30163" indent="0">
              <a:buNone/>
            </a:pPr>
            <a:r>
              <a:rPr lang="sv-SE" b="1" dirty="0">
                <a:solidFill>
                  <a:schemeClr val="tx1">
                    <a:lumMod val="50000"/>
                    <a:lumOff val="50000"/>
                  </a:schemeClr>
                </a:solidFill>
              </a:rPr>
              <a:t>Workshoptillfälle 1: Identifiera och sortera arbetsuppgifter</a:t>
            </a:r>
          </a:p>
          <a:p>
            <a:pPr>
              <a:buFont typeface="Wingdings" panose="05000000000000000000" pitchFamily="2" charset="2"/>
              <a:buChar char="ü"/>
            </a:pPr>
            <a:r>
              <a:rPr lang="sv-SE" dirty="0">
                <a:solidFill>
                  <a:schemeClr val="tx1">
                    <a:lumMod val="50000"/>
                    <a:lumOff val="50000"/>
                  </a:schemeClr>
                </a:solidFill>
              </a:rPr>
              <a:t>	</a:t>
            </a:r>
            <a:r>
              <a:rPr lang="sv-SE" sz="2000" dirty="0">
                <a:solidFill>
                  <a:schemeClr val="tx1">
                    <a:lumMod val="50000"/>
                    <a:lumOff val="50000"/>
                  </a:schemeClr>
                </a:solidFill>
              </a:rPr>
              <a:t>Vad är ditt uppdrag?</a:t>
            </a:r>
          </a:p>
          <a:p>
            <a:pPr>
              <a:buFont typeface="Wingdings" panose="05000000000000000000" pitchFamily="2" charset="2"/>
              <a:buChar char="ü"/>
            </a:pPr>
            <a:r>
              <a:rPr lang="sv-SE" sz="2000" dirty="0">
                <a:solidFill>
                  <a:schemeClr val="tx1">
                    <a:lumMod val="50000"/>
                    <a:lumOff val="50000"/>
                  </a:schemeClr>
                </a:solidFill>
              </a:rPr>
              <a:t>	Identifiera arbetsuppgifter</a:t>
            </a:r>
            <a:endParaRPr lang="sv-SE" dirty="0">
              <a:solidFill>
                <a:schemeClr val="tx1">
                  <a:lumMod val="50000"/>
                  <a:lumOff val="50000"/>
                </a:schemeClr>
              </a:solidFill>
            </a:endParaRPr>
          </a:p>
          <a:p>
            <a:pPr>
              <a:buFont typeface="Wingdings" panose="05000000000000000000" pitchFamily="2" charset="2"/>
              <a:buChar char="ü"/>
            </a:pPr>
            <a:r>
              <a:rPr lang="sv-SE" b="1" dirty="0">
                <a:solidFill>
                  <a:schemeClr val="tx1">
                    <a:lumMod val="50000"/>
                    <a:lumOff val="50000"/>
                  </a:schemeClr>
                </a:solidFill>
              </a:rPr>
              <a:t>	</a:t>
            </a:r>
            <a:r>
              <a:rPr lang="sv-SE" sz="2000" dirty="0">
                <a:solidFill>
                  <a:schemeClr val="tx1">
                    <a:lumMod val="50000"/>
                    <a:lumOff val="50000"/>
                  </a:schemeClr>
                </a:solidFill>
              </a:rPr>
              <a:t>Sortera arbetsuppgifter</a:t>
            </a:r>
          </a:p>
          <a:p>
            <a:pPr marL="30163" indent="0">
              <a:buNone/>
            </a:pPr>
            <a:r>
              <a:rPr lang="sv-SE" b="1" dirty="0"/>
              <a:t>Workshoptillfälle 2: Nya perspektiv och arbetssätt</a:t>
            </a:r>
          </a:p>
          <a:p>
            <a:pPr marL="30163" indent="0">
              <a:buNone/>
            </a:pPr>
            <a:r>
              <a:rPr lang="sv-SE" b="1" dirty="0"/>
              <a:t>	</a:t>
            </a:r>
            <a:r>
              <a:rPr lang="sv-SE" sz="2000" dirty="0"/>
              <a:t>Förslag på nya arbetssätt</a:t>
            </a:r>
            <a:endParaRPr lang="sv-SE" b="1" dirty="0"/>
          </a:p>
          <a:p>
            <a:pPr marL="30163" indent="0">
              <a:buNone/>
            </a:pPr>
            <a:endParaRPr lang="sv-SE" dirty="0"/>
          </a:p>
        </p:txBody>
      </p:sp>
    </p:spTree>
    <p:extLst>
      <p:ext uri="{BB962C8B-B14F-4D97-AF65-F5344CB8AC3E}">
        <p14:creationId xmlns:p14="http://schemas.microsoft.com/office/powerpoint/2010/main" val="2641657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Nya perspektiv och arbetssätt</a:t>
            </a:r>
            <a:endParaRPr lang="sv-SE" dirty="0"/>
          </a:p>
        </p:txBody>
      </p:sp>
      <p:sp>
        <p:nvSpPr>
          <p:cNvPr id="3" name="Platshållare för innehåll 2"/>
          <p:cNvSpPr>
            <a:spLocks noGrp="1"/>
          </p:cNvSpPr>
          <p:nvPr>
            <p:ph idx="1"/>
          </p:nvPr>
        </p:nvSpPr>
        <p:spPr/>
        <p:txBody>
          <a:bodyPr/>
          <a:lstStyle/>
          <a:p>
            <a:r>
              <a:rPr lang="sv-SE" dirty="0" smtClean="0"/>
              <a:t>Vad lärde vi oss workshop 1?</a:t>
            </a:r>
          </a:p>
          <a:p>
            <a:r>
              <a:rPr lang="sv-SE" dirty="0" smtClean="0"/>
              <a:t>Vad har omvärld och rimlighet för betydelse?</a:t>
            </a:r>
          </a:p>
          <a:p>
            <a:r>
              <a:rPr lang="sv-SE" dirty="0" smtClean="0"/>
              <a:t>Kan vi ändra våra arbetssätt?</a:t>
            </a:r>
            <a:endParaRPr lang="sv-SE" dirty="0"/>
          </a:p>
        </p:txBody>
      </p:sp>
    </p:spTree>
    <p:extLst>
      <p:ext uri="{BB962C8B-B14F-4D97-AF65-F5344CB8AC3E}">
        <p14:creationId xmlns:p14="http://schemas.microsoft.com/office/powerpoint/2010/main" val="523155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64232" y="2484783"/>
            <a:ext cx="9609825" cy="3876260"/>
          </a:xfrm>
        </p:spPr>
        <p:txBody>
          <a:bodyPr/>
          <a:lstStyle/>
          <a:p>
            <a:pPr marL="30163" indent="0">
              <a:buNone/>
            </a:pPr>
            <a:r>
              <a:rPr lang="sv-SE" dirty="0"/>
              <a:t>Gör vi rätt saker, gör vi saker rätt och gör </a:t>
            </a:r>
            <a:r>
              <a:rPr lang="sv-SE" dirty="0" smtClean="0"/>
              <a:t>rätt personer </a:t>
            </a:r>
            <a:r>
              <a:rPr lang="sv-SE" dirty="0"/>
              <a:t>de sakerna</a:t>
            </a:r>
            <a:r>
              <a:rPr lang="sv-SE" dirty="0" smtClean="0"/>
              <a:t>?</a:t>
            </a:r>
          </a:p>
          <a:p>
            <a:pPr marL="30163" indent="0">
              <a:buNone/>
            </a:pPr>
            <a:endParaRPr lang="sv-SE" dirty="0"/>
          </a:p>
          <a:p>
            <a:r>
              <a:rPr lang="sv-SE" dirty="0"/>
              <a:t>Effektivisera</a:t>
            </a:r>
          </a:p>
          <a:p>
            <a:r>
              <a:rPr lang="sv-SE" dirty="0"/>
              <a:t>Annan kompetens</a:t>
            </a:r>
          </a:p>
          <a:p>
            <a:r>
              <a:rPr lang="sv-SE" dirty="0"/>
              <a:t>Sluta </a:t>
            </a:r>
            <a:r>
              <a:rPr lang="sv-SE" dirty="0" smtClean="0"/>
              <a:t>göra</a:t>
            </a:r>
          </a:p>
          <a:p>
            <a:pPr marL="30163" indent="0">
              <a:buNone/>
            </a:pPr>
            <a:endParaRPr lang="sv-SE" dirty="0"/>
          </a:p>
          <a:p>
            <a:pPr marL="30163" indent="0">
              <a:buNone/>
            </a:pPr>
            <a:r>
              <a:rPr lang="sv-SE" dirty="0" smtClean="0"/>
              <a:t>Dessutom: Vad är rimligt?</a:t>
            </a:r>
            <a:endParaRPr lang="sv-SE" dirty="0"/>
          </a:p>
          <a:p>
            <a:pPr marL="30163" indent="0">
              <a:buNone/>
            </a:pPr>
            <a:endParaRPr lang="sv-SE" dirty="0" smtClean="0"/>
          </a:p>
        </p:txBody>
      </p:sp>
      <p:sp>
        <p:nvSpPr>
          <p:cNvPr id="4" name="Rektangel 3"/>
          <p:cNvSpPr/>
          <p:nvPr/>
        </p:nvSpPr>
        <p:spPr>
          <a:xfrm>
            <a:off x="664232" y="1027092"/>
            <a:ext cx="9342622" cy="1107996"/>
          </a:xfrm>
          <a:prstGeom prst="rect">
            <a:avLst/>
          </a:prstGeom>
        </p:spPr>
        <p:txBody>
          <a:bodyPr wrap="none">
            <a:spAutoFit/>
          </a:bodyPr>
          <a:lstStyle/>
          <a:p>
            <a:pPr>
              <a:lnSpc>
                <a:spcPct val="150000"/>
              </a:lnSpc>
            </a:pPr>
            <a:r>
              <a:rPr lang="sv-SE" sz="4400" b="1" dirty="0"/>
              <a:t>Uppgift</a:t>
            </a:r>
            <a:r>
              <a:rPr lang="sv-SE" sz="4400" b="1" dirty="0" smtClean="0"/>
              <a:t>: Förslag på nya arbetssätt</a:t>
            </a:r>
            <a:endParaRPr lang="sv-SE" sz="4400" b="1" dirty="0"/>
          </a:p>
        </p:txBody>
      </p:sp>
    </p:spTree>
    <p:extLst>
      <p:ext uri="{BB962C8B-B14F-4D97-AF65-F5344CB8AC3E}">
        <p14:creationId xmlns:p14="http://schemas.microsoft.com/office/powerpoint/2010/main" val="3451236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64233" y="559855"/>
            <a:ext cx="9609825" cy="937869"/>
          </a:xfrm>
        </p:spPr>
        <p:txBody>
          <a:bodyPr/>
          <a:lstStyle/>
          <a:p>
            <a:r>
              <a:rPr lang="sv-SE" dirty="0" smtClean="0"/>
              <a:t>Grupp 1: Effektivisera</a:t>
            </a:r>
            <a:endParaRPr lang="sv-SE" dirty="0"/>
          </a:p>
        </p:txBody>
      </p:sp>
      <p:sp>
        <p:nvSpPr>
          <p:cNvPr id="3" name="Platshållare för innehåll 2"/>
          <p:cNvSpPr>
            <a:spLocks noGrp="1"/>
          </p:cNvSpPr>
          <p:nvPr>
            <p:ph idx="1"/>
          </p:nvPr>
        </p:nvSpPr>
        <p:spPr>
          <a:xfrm>
            <a:off x="664233" y="1497724"/>
            <a:ext cx="9609825" cy="4711363"/>
          </a:xfrm>
        </p:spPr>
        <p:txBody>
          <a:bodyPr/>
          <a:lstStyle/>
          <a:p>
            <a:pPr marL="30163" indent="0">
              <a:buNone/>
            </a:pPr>
            <a:r>
              <a:rPr lang="sv-SE" b="1" dirty="0" smtClean="0"/>
              <a:t>Gröna och gula arbetsuppgifter. </a:t>
            </a:r>
            <a:r>
              <a:rPr lang="sv-SE" b="1" dirty="0"/>
              <a:t>Titta på vilka arbetsuppgifter som skulle kunna utföras effektivare.</a:t>
            </a:r>
            <a:endParaRPr lang="sv-SE" b="1" dirty="0" smtClean="0"/>
          </a:p>
          <a:p>
            <a:r>
              <a:rPr lang="sv-SE" dirty="0" smtClean="0"/>
              <a:t>Välj arbetsuppgift/er </a:t>
            </a:r>
            <a:r>
              <a:rPr lang="sv-SE" dirty="0"/>
              <a:t>som kan göras på annat sätt </a:t>
            </a:r>
            <a:r>
              <a:rPr lang="sv-SE" dirty="0" smtClean="0"/>
              <a:t>– beskriv hur</a:t>
            </a:r>
            <a:r>
              <a:rPr lang="sv-SE" dirty="0"/>
              <a:t>.</a:t>
            </a:r>
            <a:endParaRPr lang="sv-SE" dirty="0" smtClean="0"/>
          </a:p>
          <a:p>
            <a:r>
              <a:rPr lang="sv-SE" dirty="0"/>
              <a:t>Vilken/vilka </a:t>
            </a:r>
            <a:r>
              <a:rPr lang="sv-SE" dirty="0" smtClean="0"/>
              <a:t>yrkeskategorier </a:t>
            </a:r>
            <a:r>
              <a:rPr lang="sv-SE" dirty="0"/>
              <a:t>berörs</a:t>
            </a:r>
            <a:r>
              <a:rPr lang="sv-SE" dirty="0" smtClean="0"/>
              <a:t>?</a:t>
            </a:r>
          </a:p>
          <a:p>
            <a:r>
              <a:rPr lang="sv-SE" dirty="0"/>
              <a:t>Åtgärder för att kunna göra på annat sätt, tex </a:t>
            </a:r>
            <a:r>
              <a:rPr lang="sv-SE" dirty="0" smtClean="0"/>
              <a:t>arbetssätt, teknik...</a:t>
            </a:r>
          </a:p>
          <a:p>
            <a:r>
              <a:rPr lang="sv-SE" dirty="0"/>
              <a:t>Påverkas mottagare av ett förändrat </a:t>
            </a:r>
            <a:r>
              <a:rPr lang="sv-SE" dirty="0" smtClean="0"/>
              <a:t>arbetssätt</a:t>
            </a:r>
          </a:p>
          <a:p>
            <a:r>
              <a:rPr lang="sv-SE" dirty="0"/>
              <a:t>Omfattning av arbetsuppgiften, dvs tidsåtgång, frekvens den utförs osv</a:t>
            </a:r>
            <a:r>
              <a:rPr lang="sv-SE" dirty="0" smtClean="0"/>
              <a:t>.</a:t>
            </a:r>
          </a:p>
          <a:p>
            <a:r>
              <a:rPr lang="sv-SE" dirty="0" smtClean="0"/>
              <a:t>Finns det risker eller vinster med det här förslaget?</a:t>
            </a:r>
            <a:endParaRPr lang="sv-SE" dirty="0" smtClean="0"/>
          </a:p>
          <a:p>
            <a:r>
              <a:rPr lang="sv-SE" dirty="0" smtClean="0"/>
              <a:t>Övriga kommentarer</a:t>
            </a:r>
          </a:p>
          <a:p>
            <a:endParaRPr lang="sv-SE" dirty="0"/>
          </a:p>
        </p:txBody>
      </p:sp>
    </p:spTree>
    <p:extLst>
      <p:ext uri="{BB962C8B-B14F-4D97-AF65-F5344CB8AC3E}">
        <p14:creationId xmlns:p14="http://schemas.microsoft.com/office/powerpoint/2010/main" val="1164807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64231" y="622354"/>
            <a:ext cx="9609825" cy="1231392"/>
          </a:xfrm>
        </p:spPr>
        <p:txBody>
          <a:bodyPr/>
          <a:lstStyle/>
          <a:p>
            <a:r>
              <a:rPr lang="sv-SE" dirty="0" smtClean="0"/>
              <a:t>Grupp 2: Annan kompetens</a:t>
            </a:r>
            <a:endParaRPr lang="sv-SE" dirty="0"/>
          </a:p>
        </p:txBody>
      </p:sp>
      <p:sp>
        <p:nvSpPr>
          <p:cNvPr id="3" name="Platshållare för innehåll 2"/>
          <p:cNvSpPr>
            <a:spLocks noGrp="1"/>
          </p:cNvSpPr>
          <p:nvPr>
            <p:ph idx="1"/>
          </p:nvPr>
        </p:nvSpPr>
        <p:spPr>
          <a:xfrm>
            <a:off x="664232" y="1671145"/>
            <a:ext cx="9609825" cy="4562656"/>
          </a:xfrm>
        </p:spPr>
        <p:txBody>
          <a:bodyPr/>
          <a:lstStyle/>
          <a:p>
            <a:pPr marL="30163" indent="0">
              <a:buNone/>
            </a:pPr>
            <a:r>
              <a:rPr lang="sv-SE" b="1" dirty="0" smtClean="0"/>
              <a:t>Gula </a:t>
            </a:r>
            <a:r>
              <a:rPr lang="sv-SE" b="1" dirty="0"/>
              <a:t>och röda arbetsuppgifter. Titta på vilka arbetsuppgifter som skulle kunna utföras av </a:t>
            </a:r>
            <a:r>
              <a:rPr lang="sv-SE" b="1" dirty="0" smtClean="0"/>
              <a:t>person eller yrkesgrupp med annan </a:t>
            </a:r>
            <a:r>
              <a:rPr lang="sv-SE" b="1" dirty="0"/>
              <a:t>kompetens än </a:t>
            </a:r>
            <a:r>
              <a:rPr lang="sv-SE" b="1" dirty="0" smtClean="0"/>
              <a:t>idag.</a:t>
            </a:r>
          </a:p>
          <a:p>
            <a:r>
              <a:rPr lang="sv-SE" dirty="0" smtClean="0"/>
              <a:t>Välj arbetsuppgift/er </a:t>
            </a:r>
            <a:r>
              <a:rPr lang="sv-SE" dirty="0"/>
              <a:t>som kan utföras av annan </a:t>
            </a:r>
            <a:r>
              <a:rPr lang="sv-SE" dirty="0" smtClean="0"/>
              <a:t>kompetens</a:t>
            </a:r>
          </a:p>
          <a:p>
            <a:r>
              <a:rPr lang="sv-SE" dirty="0"/>
              <a:t>Vilken/vilka yrkeskategorier berörs (vem </a:t>
            </a:r>
            <a:r>
              <a:rPr lang="sv-SE" dirty="0" smtClean="0"/>
              <a:t>gör detta </a:t>
            </a:r>
            <a:r>
              <a:rPr lang="sv-SE" dirty="0"/>
              <a:t>idag</a:t>
            </a:r>
            <a:r>
              <a:rPr lang="sv-SE" dirty="0" smtClean="0"/>
              <a:t>)?</a:t>
            </a:r>
          </a:p>
          <a:p>
            <a:r>
              <a:rPr lang="sv-SE" dirty="0"/>
              <a:t>Vilken kompetens krävs för arbetsuppgiften</a:t>
            </a:r>
            <a:r>
              <a:rPr lang="sv-SE" dirty="0" smtClean="0"/>
              <a:t>?</a:t>
            </a:r>
          </a:p>
          <a:p>
            <a:r>
              <a:rPr lang="sv-SE" dirty="0"/>
              <a:t>Omfattning av arbetsuppgiften, dvs tidsåtgång, frekvens den utförs osv</a:t>
            </a:r>
            <a:r>
              <a:rPr lang="sv-SE" dirty="0" smtClean="0"/>
              <a:t>.</a:t>
            </a:r>
          </a:p>
          <a:p>
            <a:r>
              <a:rPr lang="sv-SE" dirty="0" smtClean="0"/>
              <a:t>Finns det  risker eller vinster med det här förslaget?</a:t>
            </a:r>
            <a:endParaRPr lang="sv-SE" dirty="0" smtClean="0"/>
          </a:p>
          <a:p>
            <a:r>
              <a:rPr lang="sv-SE" dirty="0" smtClean="0"/>
              <a:t>Övriga kommentarer</a:t>
            </a:r>
            <a:endParaRPr lang="sv-SE" dirty="0"/>
          </a:p>
        </p:txBody>
      </p:sp>
    </p:spTree>
    <p:extLst>
      <p:ext uri="{BB962C8B-B14F-4D97-AF65-F5344CB8AC3E}">
        <p14:creationId xmlns:p14="http://schemas.microsoft.com/office/powerpoint/2010/main" val="3301093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64233" y="630621"/>
            <a:ext cx="9609825" cy="1149193"/>
          </a:xfrm>
        </p:spPr>
        <p:txBody>
          <a:bodyPr/>
          <a:lstStyle/>
          <a:p>
            <a:r>
              <a:rPr lang="sv-SE" dirty="0" smtClean="0"/>
              <a:t>Grupp 3: Sluta göra</a:t>
            </a:r>
            <a:endParaRPr lang="sv-SE" dirty="0"/>
          </a:p>
        </p:txBody>
      </p:sp>
      <p:sp>
        <p:nvSpPr>
          <p:cNvPr id="3" name="Platshållare för innehåll 2"/>
          <p:cNvSpPr>
            <a:spLocks noGrp="1"/>
          </p:cNvSpPr>
          <p:nvPr>
            <p:ph idx="1"/>
          </p:nvPr>
        </p:nvSpPr>
        <p:spPr>
          <a:xfrm>
            <a:off x="664232" y="1513490"/>
            <a:ext cx="9609825" cy="4720311"/>
          </a:xfrm>
        </p:spPr>
        <p:txBody>
          <a:bodyPr/>
          <a:lstStyle/>
          <a:p>
            <a:pPr marL="30163" indent="0">
              <a:buNone/>
            </a:pPr>
            <a:r>
              <a:rPr lang="sv-SE" b="1" dirty="0"/>
              <a:t>S</a:t>
            </a:r>
            <a:r>
              <a:rPr lang="sv-SE" b="1" dirty="0" smtClean="0"/>
              <a:t>varta och </a:t>
            </a:r>
            <a:r>
              <a:rPr lang="sv-SE" b="1" dirty="0"/>
              <a:t>röda arbetsuppgifter. Titta på vilka arbetsuppgifter som skulle kunna sluta göras på kort eller längre sikt.</a:t>
            </a:r>
            <a:endParaRPr lang="sv-SE" b="1" dirty="0" smtClean="0"/>
          </a:p>
          <a:p>
            <a:r>
              <a:rPr lang="sv-SE" dirty="0" smtClean="0"/>
              <a:t>Välj arbetsuppgift/er </a:t>
            </a:r>
            <a:r>
              <a:rPr lang="sv-SE" dirty="0"/>
              <a:t>som ska sluta att göras </a:t>
            </a:r>
            <a:endParaRPr lang="sv-SE" dirty="0" smtClean="0"/>
          </a:p>
          <a:p>
            <a:r>
              <a:rPr lang="sv-SE" dirty="0"/>
              <a:t>Vilken/vilka yrkeskategorier berörs</a:t>
            </a:r>
            <a:r>
              <a:rPr lang="sv-SE" dirty="0" smtClean="0"/>
              <a:t>?</a:t>
            </a:r>
          </a:p>
          <a:p>
            <a:r>
              <a:rPr lang="sv-SE" dirty="0"/>
              <a:t>Vilka mottagare av arbetsuppgiften berörs</a:t>
            </a:r>
            <a:r>
              <a:rPr lang="sv-SE" dirty="0" smtClean="0"/>
              <a:t>?</a:t>
            </a:r>
          </a:p>
          <a:p>
            <a:r>
              <a:rPr lang="sv-SE" dirty="0"/>
              <a:t>Åtgärder för att kunna sluta utföra arbetsuppgiften</a:t>
            </a:r>
            <a:r>
              <a:rPr lang="sv-SE" dirty="0" smtClean="0"/>
              <a:t>?</a:t>
            </a:r>
          </a:p>
          <a:p>
            <a:r>
              <a:rPr lang="sv-SE" dirty="0"/>
              <a:t>Omfattning av arbetsuppgiften, dvs tidsåtgång, frekvens den utförs osv</a:t>
            </a:r>
            <a:r>
              <a:rPr lang="sv-SE" dirty="0" smtClean="0"/>
              <a:t>.</a:t>
            </a:r>
          </a:p>
          <a:p>
            <a:r>
              <a:rPr lang="sv-SE" dirty="0"/>
              <a:t>Finns det </a:t>
            </a:r>
            <a:r>
              <a:rPr lang="sv-SE" dirty="0" smtClean="0"/>
              <a:t>risker </a:t>
            </a:r>
            <a:r>
              <a:rPr lang="sv-SE" dirty="0"/>
              <a:t>eller vinster med det här förslaget?</a:t>
            </a:r>
          </a:p>
          <a:p>
            <a:r>
              <a:rPr lang="sv-SE" dirty="0" smtClean="0"/>
              <a:t>Övriga </a:t>
            </a:r>
            <a:r>
              <a:rPr lang="sv-SE" dirty="0" smtClean="0"/>
              <a:t>kommentarer</a:t>
            </a:r>
            <a:endParaRPr lang="sv-SE" dirty="0"/>
          </a:p>
        </p:txBody>
      </p:sp>
    </p:spTree>
    <p:extLst>
      <p:ext uri="{BB962C8B-B14F-4D97-AF65-F5344CB8AC3E}">
        <p14:creationId xmlns:p14="http://schemas.microsoft.com/office/powerpoint/2010/main" val="1966372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Välkommen till workshoptillfälle 1</a:t>
            </a:r>
            <a:endParaRPr lang="sv-SE" dirty="0"/>
          </a:p>
        </p:txBody>
      </p:sp>
      <p:sp>
        <p:nvSpPr>
          <p:cNvPr id="3" name="Platshållare för innehåll 2"/>
          <p:cNvSpPr>
            <a:spLocks noGrp="1"/>
          </p:cNvSpPr>
          <p:nvPr>
            <p:ph idx="1"/>
          </p:nvPr>
        </p:nvSpPr>
        <p:spPr/>
        <p:txBody>
          <a:bodyPr/>
          <a:lstStyle/>
          <a:p>
            <a:pPr marL="30163" indent="0">
              <a:buNone/>
            </a:pPr>
            <a:endParaRPr lang="sv-SE" dirty="0"/>
          </a:p>
        </p:txBody>
      </p:sp>
    </p:spTree>
    <p:extLst>
      <p:ext uri="{BB962C8B-B14F-4D97-AF65-F5344CB8AC3E}">
        <p14:creationId xmlns:p14="http://schemas.microsoft.com/office/powerpoint/2010/main" val="3939472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64233" y="874602"/>
            <a:ext cx="9791732" cy="1231392"/>
          </a:xfrm>
        </p:spPr>
        <p:txBody>
          <a:bodyPr/>
          <a:lstStyle/>
          <a:p>
            <a:r>
              <a:rPr lang="sv-SE" dirty="0" smtClean="0"/>
              <a:t>Avslutning och vägen framåt</a:t>
            </a:r>
            <a:endParaRPr lang="sv-SE" dirty="0"/>
          </a:p>
        </p:txBody>
      </p:sp>
      <p:sp>
        <p:nvSpPr>
          <p:cNvPr id="3" name="Platshållare för innehåll 2"/>
          <p:cNvSpPr>
            <a:spLocks noGrp="1"/>
          </p:cNvSpPr>
          <p:nvPr>
            <p:ph idx="1"/>
          </p:nvPr>
        </p:nvSpPr>
        <p:spPr/>
        <p:txBody>
          <a:bodyPr/>
          <a:lstStyle/>
          <a:p>
            <a:r>
              <a:rPr lang="sv-SE" dirty="0" smtClean="0"/>
              <a:t>Summering av uppgiften</a:t>
            </a:r>
          </a:p>
          <a:p>
            <a:r>
              <a:rPr lang="sv-SE" dirty="0" smtClean="0"/>
              <a:t>Vad händer sen?</a:t>
            </a:r>
            <a:endParaRPr lang="sv-SE" dirty="0"/>
          </a:p>
        </p:txBody>
      </p:sp>
    </p:spTree>
    <p:extLst>
      <p:ext uri="{BB962C8B-B14F-4D97-AF65-F5344CB8AC3E}">
        <p14:creationId xmlns:p14="http://schemas.microsoft.com/office/powerpoint/2010/main" val="35097060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Utvärdering</a:t>
            </a:r>
            <a:endParaRPr lang="sv-SE" dirty="0"/>
          </a:p>
        </p:txBody>
      </p:sp>
      <p:sp>
        <p:nvSpPr>
          <p:cNvPr id="3" name="Platshållare för innehåll 2"/>
          <p:cNvSpPr>
            <a:spLocks noGrp="1"/>
          </p:cNvSpPr>
          <p:nvPr>
            <p:ph idx="1"/>
          </p:nvPr>
        </p:nvSpPr>
        <p:spPr>
          <a:xfrm>
            <a:off x="664232" y="2105994"/>
            <a:ext cx="9609825" cy="4127807"/>
          </a:xfrm>
        </p:spPr>
        <p:txBody>
          <a:bodyPr/>
          <a:lstStyle/>
          <a:p>
            <a:pPr marL="0" indent="0">
              <a:buNone/>
            </a:pPr>
            <a:r>
              <a:rPr lang="sv-SE" b="1" dirty="0"/>
              <a:t>Skriv ner på post-it hur du bedömer workshopen utifrån nedanstående frågor</a:t>
            </a:r>
            <a:r>
              <a:rPr lang="sv-SE" b="1" dirty="0" smtClean="0"/>
              <a:t>:</a:t>
            </a:r>
          </a:p>
          <a:p>
            <a:pPr marL="0" indent="0">
              <a:buNone/>
            </a:pPr>
            <a:endParaRPr lang="sv-SE" b="1" dirty="0" smtClean="0">
              <a:solidFill>
                <a:srgbClr val="FF0000"/>
              </a:solidFill>
            </a:endParaRPr>
          </a:p>
          <a:p>
            <a:pPr marL="0" indent="0">
              <a:buNone/>
            </a:pPr>
            <a:r>
              <a:rPr lang="sv-SE" b="1" dirty="0" smtClean="0">
                <a:solidFill>
                  <a:srgbClr val="FF0000"/>
                </a:solidFill>
              </a:rPr>
              <a:t>Lägg till egna frågor. Se exempel på anteckningssidan.</a:t>
            </a:r>
            <a:endParaRPr lang="sv-SE" b="1" dirty="0" smtClean="0">
              <a:solidFill>
                <a:srgbClr val="FF0000"/>
              </a:solidFill>
            </a:endParaRPr>
          </a:p>
          <a:p>
            <a:pPr marL="0" indent="0">
              <a:buNone/>
            </a:pPr>
            <a:endParaRPr lang="sv-SE" b="1" dirty="0"/>
          </a:p>
          <a:p>
            <a:endParaRPr lang="sv-SE" dirty="0"/>
          </a:p>
        </p:txBody>
      </p:sp>
    </p:spTree>
    <p:extLst>
      <p:ext uri="{BB962C8B-B14F-4D97-AF65-F5344CB8AC3E}">
        <p14:creationId xmlns:p14="http://schemas.microsoft.com/office/powerpoint/2010/main" val="2008526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Varför?</a:t>
            </a:r>
            <a:endParaRPr lang="sv-SE" dirty="0"/>
          </a:p>
        </p:txBody>
      </p:sp>
      <p:sp>
        <p:nvSpPr>
          <p:cNvPr id="3" name="Platshållare för innehåll 2"/>
          <p:cNvSpPr>
            <a:spLocks noGrp="1"/>
          </p:cNvSpPr>
          <p:nvPr>
            <p:ph idx="1"/>
          </p:nvPr>
        </p:nvSpPr>
        <p:spPr/>
        <p:txBody>
          <a:bodyPr/>
          <a:lstStyle/>
          <a:p>
            <a:r>
              <a:rPr lang="sv-SE" dirty="0"/>
              <a:t>U</a:t>
            </a:r>
            <a:r>
              <a:rPr lang="sv-SE" dirty="0" smtClean="0"/>
              <a:t>tveckla </a:t>
            </a:r>
            <a:r>
              <a:rPr lang="sv-SE" dirty="0"/>
              <a:t>verksamheten </a:t>
            </a:r>
            <a:endParaRPr lang="sv-SE" dirty="0" smtClean="0"/>
          </a:p>
          <a:p>
            <a:r>
              <a:rPr lang="sv-SE" dirty="0" smtClean="0"/>
              <a:t>Förändrade uppdrag</a:t>
            </a:r>
          </a:p>
          <a:p>
            <a:r>
              <a:rPr lang="sv-SE" dirty="0" smtClean="0"/>
              <a:t>Rekryteringsutmaningar</a:t>
            </a:r>
          </a:p>
          <a:p>
            <a:r>
              <a:rPr lang="sv-SE" dirty="0" smtClean="0"/>
              <a:t>Arbetsmiljö</a:t>
            </a:r>
          </a:p>
          <a:p>
            <a:r>
              <a:rPr lang="sv-SE" dirty="0" smtClean="0"/>
              <a:t>Annat</a:t>
            </a:r>
            <a:endParaRPr lang="sv-SE" dirty="0"/>
          </a:p>
        </p:txBody>
      </p:sp>
    </p:spTree>
    <p:extLst>
      <p:ext uri="{BB962C8B-B14F-4D97-AF65-F5344CB8AC3E}">
        <p14:creationId xmlns:p14="http://schemas.microsoft.com/office/powerpoint/2010/main" val="1596029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Möjliga resultat</a:t>
            </a:r>
            <a:endParaRPr lang="sv-SE" dirty="0"/>
          </a:p>
        </p:txBody>
      </p:sp>
      <p:sp>
        <p:nvSpPr>
          <p:cNvPr id="3" name="Platshållare för innehåll 2"/>
          <p:cNvSpPr>
            <a:spLocks noGrp="1"/>
          </p:cNvSpPr>
          <p:nvPr>
            <p:ph idx="1"/>
          </p:nvPr>
        </p:nvSpPr>
        <p:spPr/>
        <p:txBody>
          <a:bodyPr/>
          <a:lstStyle/>
          <a:p>
            <a:r>
              <a:rPr lang="sv-SE" dirty="0"/>
              <a:t>Ökad kvalitet och måluppfyllelse</a:t>
            </a:r>
          </a:p>
          <a:p>
            <a:r>
              <a:rPr lang="sv-SE" dirty="0"/>
              <a:t>Rätt kompetens och bemanning för våra uppdrag</a:t>
            </a:r>
          </a:p>
          <a:p>
            <a:r>
              <a:rPr lang="sv-SE" dirty="0"/>
              <a:t>Delaktighet och inflytande</a:t>
            </a:r>
          </a:p>
          <a:p>
            <a:r>
              <a:rPr lang="sv-SE" dirty="0" smtClean="0"/>
              <a:t>Engagemang och bättre arbetsmiljö</a:t>
            </a:r>
          </a:p>
          <a:p>
            <a:endParaRPr lang="sv-SE" dirty="0"/>
          </a:p>
        </p:txBody>
      </p:sp>
    </p:spTree>
    <p:extLst>
      <p:ext uri="{BB962C8B-B14F-4D97-AF65-F5344CB8AC3E}">
        <p14:creationId xmlns:p14="http://schemas.microsoft.com/office/powerpoint/2010/main" val="2800843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Plan för arbetet </a:t>
            </a:r>
            <a:endParaRPr lang="sv-SE" dirty="0"/>
          </a:p>
        </p:txBody>
      </p:sp>
      <p:sp>
        <p:nvSpPr>
          <p:cNvPr id="3" name="Platshållare för innehåll 2"/>
          <p:cNvSpPr>
            <a:spLocks noGrp="1"/>
          </p:cNvSpPr>
          <p:nvPr>
            <p:ph idx="1"/>
          </p:nvPr>
        </p:nvSpPr>
        <p:spPr>
          <a:xfrm>
            <a:off x="664232" y="2597727"/>
            <a:ext cx="9609825" cy="3636074"/>
          </a:xfrm>
        </p:spPr>
        <p:txBody>
          <a:bodyPr/>
          <a:lstStyle/>
          <a:p>
            <a:pPr marL="30163" indent="0">
              <a:buNone/>
            </a:pPr>
            <a:r>
              <a:rPr lang="sv-SE" b="1" dirty="0" smtClean="0"/>
              <a:t>Workshoptillfälle 1: Identifiera och sortera arbetsuppgifter</a:t>
            </a:r>
          </a:p>
          <a:p>
            <a:pPr marL="30163" indent="0">
              <a:buNone/>
            </a:pPr>
            <a:r>
              <a:rPr lang="sv-SE" dirty="0" smtClean="0"/>
              <a:t>	</a:t>
            </a:r>
            <a:r>
              <a:rPr lang="sv-SE" sz="2000" dirty="0" smtClean="0"/>
              <a:t>Uppgift 1: Vad </a:t>
            </a:r>
            <a:r>
              <a:rPr lang="sv-SE" sz="2000" dirty="0"/>
              <a:t>är ditt </a:t>
            </a:r>
            <a:r>
              <a:rPr lang="sv-SE" sz="2000" dirty="0" smtClean="0"/>
              <a:t>uppdrag?</a:t>
            </a:r>
          </a:p>
          <a:p>
            <a:pPr marL="30163" indent="0">
              <a:buNone/>
            </a:pPr>
            <a:r>
              <a:rPr lang="sv-SE" sz="2000" dirty="0"/>
              <a:t>	</a:t>
            </a:r>
            <a:r>
              <a:rPr lang="sv-SE" sz="2000" dirty="0" smtClean="0"/>
              <a:t>Uppgift 2: </a:t>
            </a:r>
            <a:r>
              <a:rPr lang="sv-SE" sz="2000" dirty="0"/>
              <a:t>I</a:t>
            </a:r>
            <a:r>
              <a:rPr lang="sv-SE" sz="2000" dirty="0" smtClean="0"/>
              <a:t>dentifiera arbetsuppgifter</a:t>
            </a:r>
            <a:endParaRPr lang="sv-SE" dirty="0" smtClean="0"/>
          </a:p>
          <a:p>
            <a:pPr marL="30163" indent="0">
              <a:buNone/>
            </a:pPr>
            <a:r>
              <a:rPr lang="sv-SE" b="1" dirty="0" smtClean="0"/>
              <a:t>	</a:t>
            </a:r>
            <a:r>
              <a:rPr lang="sv-SE" sz="2000" dirty="0" smtClean="0"/>
              <a:t>Uppgift 3: Sortera arbetsuppgifter</a:t>
            </a:r>
          </a:p>
          <a:p>
            <a:pPr marL="30163" indent="0">
              <a:buNone/>
            </a:pPr>
            <a:r>
              <a:rPr lang="sv-SE" b="1" dirty="0" smtClean="0"/>
              <a:t>Workshoptillfälle 2: Nya perspektiv och arbetssätt</a:t>
            </a:r>
          </a:p>
          <a:p>
            <a:pPr marL="30163" indent="0">
              <a:buNone/>
            </a:pPr>
            <a:r>
              <a:rPr lang="sv-SE" b="1" dirty="0"/>
              <a:t>	</a:t>
            </a:r>
            <a:r>
              <a:rPr lang="sv-SE" sz="2000" dirty="0" smtClean="0"/>
              <a:t>Uppgift 4: Förslag på nya arbetssätt</a:t>
            </a:r>
            <a:endParaRPr lang="sv-SE" b="1" dirty="0"/>
          </a:p>
        </p:txBody>
      </p:sp>
    </p:spTree>
    <p:extLst>
      <p:ext uri="{BB962C8B-B14F-4D97-AF65-F5344CB8AC3E}">
        <p14:creationId xmlns:p14="http://schemas.microsoft.com/office/powerpoint/2010/main" val="2319321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64233" y="874601"/>
            <a:ext cx="9609825" cy="763699"/>
          </a:xfrm>
        </p:spPr>
        <p:txBody>
          <a:bodyPr/>
          <a:lstStyle/>
          <a:p>
            <a:r>
              <a:rPr lang="sv-SE" dirty="0" smtClean="0"/>
              <a:t>Uppgift: </a:t>
            </a:r>
            <a:r>
              <a:rPr lang="sv-SE" dirty="0"/>
              <a:t>Vad är ditt uppdrag?</a:t>
            </a:r>
          </a:p>
        </p:txBody>
      </p:sp>
      <p:sp>
        <p:nvSpPr>
          <p:cNvPr id="3" name="Platshållare för innehåll 2"/>
          <p:cNvSpPr>
            <a:spLocks noGrp="1"/>
          </p:cNvSpPr>
          <p:nvPr>
            <p:ph idx="1"/>
          </p:nvPr>
        </p:nvSpPr>
        <p:spPr>
          <a:xfrm>
            <a:off x="664233" y="2895601"/>
            <a:ext cx="9609825" cy="3241218"/>
          </a:xfrm>
        </p:spPr>
        <p:txBody>
          <a:bodyPr/>
          <a:lstStyle/>
          <a:p>
            <a:pPr marL="342900" indent="-342900">
              <a:buFontTx/>
              <a:buChar char="-"/>
            </a:pPr>
            <a:r>
              <a:rPr lang="sv-SE" dirty="0" smtClean="0"/>
              <a:t>Vad </a:t>
            </a:r>
            <a:r>
              <a:rPr lang="sv-SE" dirty="0"/>
              <a:t>är ert övergripande uppdrag som </a:t>
            </a:r>
            <a:r>
              <a:rPr lang="sv-SE" dirty="0">
                <a:solidFill>
                  <a:srgbClr val="FF0000"/>
                </a:solidFill>
              </a:rPr>
              <a:t>”Yrke X”</a:t>
            </a:r>
            <a:r>
              <a:rPr lang="sv-SE" dirty="0"/>
              <a:t> inom </a:t>
            </a:r>
            <a:r>
              <a:rPr lang="sv-SE" dirty="0">
                <a:solidFill>
                  <a:srgbClr val="FF0000"/>
                </a:solidFill>
              </a:rPr>
              <a:t>”Verksamhet X”</a:t>
            </a:r>
            <a:r>
              <a:rPr lang="sv-SE" dirty="0"/>
              <a:t>? </a:t>
            </a:r>
            <a:r>
              <a:rPr lang="sv-SE" dirty="0" smtClean="0"/>
              <a:t>Dvs. </a:t>
            </a:r>
            <a:r>
              <a:rPr lang="sv-SE" dirty="0"/>
              <a:t>varför är ni primärt på jobbet? </a:t>
            </a:r>
            <a:endParaRPr lang="sv-SE" sz="1200" dirty="0"/>
          </a:p>
          <a:p>
            <a:pPr marL="342900" indent="-342900">
              <a:buFontTx/>
              <a:buChar char="-"/>
            </a:pPr>
            <a:r>
              <a:rPr lang="sv-SE" dirty="0" smtClean="0"/>
              <a:t>Vad </a:t>
            </a:r>
            <a:r>
              <a:rPr lang="sv-SE" dirty="0"/>
              <a:t>är det som händer i omvärlden som påverkar era uppdrag just nu och framöver? </a:t>
            </a:r>
          </a:p>
        </p:txBody>
      </p:sp>
    </p:spTree>
    <p:extLst>
      <p:ext uri="{BB962C8B-B14F-4D97-AF65-F5344CB8AC3E}">
        <p14:creationId xmlns:p14="http://schemas.microsoft.com/office/powerpoint/2010/main" val="3728665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64232" y="2724151"/>
            <a:ext cx="9609825" cy="3509650"/>
          </a:xfrm>
        </p:spPr>
        <p:txBody>
          <a:bodyPr/>
          <a:lstStyle/>
          <a:p>
            <a:r>
              <a:rPr lang="sv-SE" dirty="0" smtClean="0"/>
              <a:t>Vad </a:t>
            </a:r>
            <a:r>
              <a:rPr lang="sv-SE" dirty="0"/>
              <a:t>utför ni för arbetsuppgifter? </a:t>
            </a:r>
            <a:endParaRPr lang="sv-SE" dirty="0" smtClean="0"/>
          </a:p>
          <a:p>
            <a:r>
              <a:rPr lang="sv-SE" dirty="0" smtClean="0"/>
              <a:t>Skriv </a:t>
            </a:r>
            <a:r>
              <a:rPr lang="sv-SE" dirty="0"/>
              <a:t>ner </a:t>
            </a:r>
            <a:r>
              <a:rPr lang="sv-SE" dirty="0" smtClean="0"/>
              <a:t>en arbetsuppgift per lapp. </a:t>
            </a:r>
            <a:r>
              <a:rPr lang="sv-SE" dirty="0"/>
              <a:t>Börja t ex med det ni gör mest </a:t>
            </a:r>
            <a:r>
              <a:rPr lang="sv-SE" dirty="0" smtClean="0"/>
              <a:t>av.</a:t>
            </a:r>
          </a:p>
          <a:p>
            <a:r>
              <a:rPr lang="sv-SE" dirty="0" smtClean="0"/>
              <a:t>Skriv </a:t>
            </a:r>
            <a:r>
              <a:rPr lang="sv-SE" dirty="0"/>
              <a:t>så konkret som det går, är det uppgifter som består av flera moment, tänk på att bryta ner till delmoment</a:t>
            </a:r>
            <a:r>
              <a:rPr lang="sv-SE" dirty="0" smtClean="0"/>
              <a:t>.</a:t>
            </a:r>
          </a:p>
          <a:p>
            <a:r>
              <a:rPr lang="sv-SE" dirty="0" smtClean="0"/>
              <a:t>Alla arbetsuppgifter är av intresse.</a:t>
            </a:r>
            <a:endParaRPr lang="sv-SE" dirty="0"/>
          </a:p>
          <a:p>
            <a:endParaRPr lang="sv-SE" dirty="0"/>
          </a:p>
          <a:p>
            <a:endParaRPr lang="sv-SE" dirty="0"/>
          </a:p>
        </p:txBody>
      </p:sp>
      <p:sp>
        <p:nvSpPr>
          <p:cNvPr id="4" name="Rubrik 1"/>
          <p:cNvSpPr txBox="1">
            <a:spLocks/>
          </p:cNvSpPr>
          <p:nvPr/>
        </p:nvSpPr>
        <p:spPr>
          <a:xfrm>
            <a:off x="816633" y="693370"/>
            <a:ext cx="10093822" cy="1231392"/>
          </a:xfrm>
          <a:prstGeom prst="rect">
            <a:avLst/>
          </a:prstGeom>
        </p:spPr>
        <p:txBody>
          <a:bodyPr vert="horz" lIns="91440" tIns="45720" rIns="91440" bIns="45720" rtlCol="0" anchor="t">
            <a:noAutofit/>
          </a:bodyPr>
          <a:lstStyle>
            <a:lvl1pPr algn="l" defTabSz="914400" rtl="0" eaLnBrk="1" latinLnBrk="0" hangingPunct="1">
              <a:lnSpc>
                <a:spcPct val="95000"/>
              </a:lnSpc>
              <a:spcBef>
                <a:spcPct val="0"/>
              </a:spcBef>
              <a:buNone/>
              <a:defRPr sz="4400" b="1" kern="1200">
                <a:solidFill>
                  <a:schemeClr val="tx1"/>
                </a:solidFill>
                <a:latin typeface="+mj-lt"/>
                <a:ea typeface="+mj-ea"/>
                <a:cs typeface="+mj-cs"/>
              </a:defRPr>
            </a:lvl1pPr>
          </a:lstStyle>
          <a:p>
            <a:pPr>
              <a:lnSpc>
                <a:spcPct val="150000"/>
              </a:lnSpc>
            </a:pPr>
            <a:r>
              <a:rPr lang="sv-SE" dirty="0" smtClean="0"/>
              <a:t>Uppgift: </a:t>
            </a:r>
            <a:r>
              <a:rPr lang="sv-SE" dirty="0"/>
              <a:t>Identifiera arbetsuppgifter</a:t>
            </a:r>
          </a:p>
          <a:p>
            <a:pPr>
              <a:lnSpc>
                <a:spcPct val="150000"/>
              </a:lnSpc>
            </a:pPr>
            <a:r>
              <a:rPr lang="sv-SE" dirty="0" smtClean="0"/>
              <a:t/>
            </a:r>
            <a:br>
              <a:rPr lang="sv-SE" dirty="0" smtClean="0"/>
            </a:br>
            <a:endParaRPr lang="sv-SE" sz="3600" dirty="0"/>
          </a:p>
        </p:txBody>
      </p:sp>
    </p:spTree>
    <p:extLst>
      <p:ext uri="{BB962C8B-B14F-4D97-AF65-F5344CB8AC3E}">
        <p14:creationId xmlns:p14="http://schemas.microsoft.com/office/powerpoint/2010/main" val="3611776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tshållare för innehåll 5">
            <a:extLst>
              <a:ext uri="{FF2B5EF4-FFF2-40B4-BE49-F238E27FC236}">
                <a16:creationId xmlns:a16="http://schemas.microsoft.com/office/drawing/2014/main" id="{23125F60-F969-4DC7-AF53-8D53DDA9A30F}"/>
              </a:ext>
            </a:extLst>
          </p:cNvPr>
          <p:cNvPicPr>
            <a:picLocks noChangeAspect="1"/>
          </p:cNvPicPr>
          <p:nvPr/>
        </p:nvPicPr>
        <p:blipFill>
          <a:blip r:embed="rId3"/>
          <a:stretch>
            <a:fillRect/>
          </a:stretch>
        </p:blipFill>
        <p:spPr>
          <a:xfrm>
            <a:off x="6917937" y="2610475"/>
            <a:ext cx="1437160" cy="1376374"/>
          </a:xfrm>
          <a:prstGeom prst="rect">
            <a:avLst/>
          </a:prstGeom>
        </p:spPr>
      </p:pic>
      <p:pic>
        <p:nvPicPr>
          <p:cNvPr id="5" name="Platshållare för innehåll 5">
            <a:extLst>
              <a:ext uri="{FF2B5EF4-FFF2-40B4-BE49-F238E27FC236}">
                <a16:creationId xmlns:a16="http://schemas.microsoft.com/office/drawing/2014/main" id="{E4332DD8-2940-4367-8208-92FEDAE0F7D3}"/>
              </a:ext>
            </a:extLst>
          </p:cNvPr>
          <p:cNvPicPr>
            <a:picLocks noChangeAspect="1"/>
          </p:cNvPicPr>
          <p:nvPr/>
        </p:nvPicPr>
        <p:blipFill>
          <a:blip r:embed="rId3"/>
          <a:stretch>
            <a:fillRect/>
          </a:stretch>
        </p:blipFill>
        <p:spPr bwMode="auto">
          <a:xfrm>
            <a:off x="8584194" y="1046698"/>
            <a:ext cx="1437160" cy="1376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latshållare för innehåll 5">
            <a:extLst>
              <a:ext uri="{FF2B5EF4-FFF2-40B4-BE49-F238E27FC236}">
                <a16:creationId xmlns:a16="http://schemas.microsoft.com/office/drawing/2014/main" id="{344A4256-3DBD-47A7-8146-0AB5A18BF65D}"/>
              </a:ext>
            </a:extLst>
          </p:cNvPr>
          <p:cNvPicPr>
            <a:picLocks noChangeAspect="1"/>
          </p:cNvPicPr>
          <p:nvPr/>
        </p:nvPicPr>
        <p:blipFill>
          <a:blip r:embed="rId3"/>
          <a:stretch>
            <a:fillRect/>
          </a:stretch>
        </p:blipFill>
        <p:spPr bwMode="auto">
          <a:xfrm>
            <a:off x="7125409" y="1234101"/>
            <a:ext cx="1437160" cy="1376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ktangel 6">
            <a:extLst>
              <a:ext uri="{FF2B5EF4-FFF2-40B4-BE49-F238E27FC236}">
                <a16:creationId xmlns:a16="http://schemas.microsoft.com/office/drawing/2014/main" id="{31F4B206-649B-423B-921A-685A6323D035}"/>
              </a:ext>
            </a:extLst>
          </p:cNvPr>
          <p:cNvSpPr/>
          <p:nvPr/>
        </p:nvSpPr>
        <p:spPr>
          <a:xfrm>
            <a:off x="7300560" y="1734885"/>
            <a:ext cx="1262009" cy="261610"/>
          </a:xfrm>
          <a:prstGeom prst="rect">
            <a:avLst/>
          </a:prstGeom>
        </p:spPr>
        <p:txBody>
          <a:bodyPr wrap="square">
            <a:spAutoFit/>
          </a:bodyPr>
          <a:lstStyle/>
          <a:p>
            <a:pPr marL="0" marR="0" lvl="0" indent="0" algn="l" defTabSz="609585" rtl="0" eaLnBrk="0" fontAlgn="base" latinLnBrk="0" hangingPunct="0">
              <a:lnSpc>
                <a:spcPct val="100000"/>
              </a:lnSpc>
              <a:spcBef>
                <a:spcPct val="0"/>
              </a:spcBef>
              <a:spcAft>
                <a:spcPct val="0"/>
              </a:spcAft>
              <a:buClrTx/>
              <a:buSzTx/>
              <a:buFontTx/>
              <a:buNone/>
              <a:tabLst/>
              <a:defRPr/>
            </a:pPr>
            <a:r>
              <a:rPr kumimoji="0" lang="sv-SE" sz="1100" b="0"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rPr>
              <a:t>Boka lokal</a:t>
            </a:r>
          </a:p>
        </p:txBody>
      </p:sp>
      <p:pic>
        <p:nvPicPr>
          <p:cNvPr id="8" name="Platshållare för innehåll 5">
            <a:extLst>
              <a:ext uri="{FF2B5EF4-FFF2-40B4-BE49-F238E27FC236}">
                <a16:creationId xmlns:a16="http://schemas.microsoft.com/office/drawing/2014/main" id="{7BC73555-1AE6-412B-8401-72E28D6155AF}"/>
              </a:ext>
            </a:extLst>
          </p:cNvPr>
          <p:cNvPicPr>
            <a:picLocks noChangeAspect="1"/>
          </p:cNvPicPr>
          <p:nvPr/>
        </p:nvPicPr>
        <p:blipFill>
          <a:blip r:embed="rId3"/>
          <a:stretch>
            <a:fillRect/>
          </a:stretch>
        </p:blipFill>
        <p:spPr bwMode="auto">
          <a:xfrm>
            <a:off x="1765904" y="2200442"/>
            <a:ext cx="2268951" cy="2172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ruta 8">
            <a:extLst>
              <a:ext uri="{FF2B5EF4-FFF2-40B4-BE49-F238E27FC236}">
                <a16:creationId xmlns:a16="http://schemas.microsoft.com/office/drawing/2014/main" id="{A8B033E6-50B3-4D1A-B6A4-F5139A9C174B}"/>
              </a:ext>
            </a:extLst>
          </p:cNvPr>
          <p:cNvSpPr txBox="1"/>
          <p:nvPr/>
        </p:nvSpPr>
        <p:spPr>
          <a:xfrm>
            <a:off x="2140525" y="2952221"/>
            <a:ext cx="1519707" cy="369332"/>
          </a:xfrm>
          <a:prstGeom prst="rect">
            <a:avLst/>
          </a:prstGeom>
          <a:noFill/>
        </p:spPr>
        <p:txBody>
          <a:bodyPr wrap="square" rtlCol="0">
            <a:spAutoFit/>
          </a:bodyPr>
          <a:lstStyle/>
          <a:p>
            <a:pPr marL="0" marR="0" lvl="0" indent="0" algn="ctr" defTabSz="609585" rtl="0" eaLnBrk="0" fontAlgn="base" latinLnBrk="0" hangingPunct="0">
              <a:lnSpc>
                <a:spcPct val="100000"/>
              </a:lnSpc>
              <a:spcBef>
                <a:spcPct val="0"/>
              </a:spcBef>
              <a:spcAft>
                <a:spcPct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rPr>
              <a:t>Möte</a:t>
            </a:r>
          </a:p>
        </p:txBody>
      </p:sp>
      <p:pic>
        <p:nvPicPr>
          <p:cNvPr id="10" name="Platshållare för innehåll 5">
            <a:extLst>
              <a:ext uri="{FF2B5EF4-FFF2-40B4-BE49-F238E27FC236}">
                <a16:creationId xmlns:a16="http://schemas.microsoft.com/office/drawing/2014/main" id="{344A4256-3DBD-47A7-8146-0AB5A18BF65D}"/>
              </a:ext>
            </a:extLst>
          </p:cNvPr>
          <p:cNvPicPr>
            <a:picLocks noChangeAspect="1"/>
          </p:cNvPicPr>
          <p:nvPr/>
        </p:nvPicPr>
        <p:blipFill>
          <a:blip r:embed="rId3"/>
          <a:stretch>
            <a:fillRect/>
          </a:stretch>
        </p:blipFill>
        <p:spPr bwMode="auto">
          <a:xfrm>
            <a:off x="8484971" y="2594336"/>
            <a:ext cx="1437160" cy="1376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ruta 10"/>
          <p:cNvSpPr txBox="1"/>
          <p:nvPr/>
        </p:nvSpPr>
        <p:spPr>
          <a:xfrm>
            <a:off x="8832695" y="1575321"/>
            <a:ext cx="940158" cy="430887"/>
          </a:xfrm>
          <a:prstGeom prst="rect">
            <a:avLst/>
          </a:prstGeom>
          <a:noFill/>
        </p:spPr>
        <p:txBody>
          <a:bodyPr wrap="square" rtlCol="0">
            <a:spAutoFit/>
          </a:bodyPr>
          <a:lstStyle/>
          <a:p>
            <a:pPr marL="0" marR="0" lvl="0" indent="0" algn="l" defTabSz="609585" rtl="0" eaLnBrk="0" fontAlgn="base" latinLnBrk="0" hangingPunct="0">
              <a:lnSpc>
                <a:spcPct val="100000"/>
              </a:lnSpc>
              <a:spcBef>
                <a:spcPct val="0"/>
              </a:spcBef>
              <a:spcAft>
                <a:spcPct val="0"/>
              </a:spcAft>
              <a:buClrTx/>
              <a:buSzTx/>
              <a:buFontTx/>
              <a:buNone/>
              <a:tabLst/>
              <a:defRPr/>
            </a:pPr>
            <a:r>
              <a:rPr kumimoji="0" lang="sv-SE" sz="1100" b="0"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rPr>
              <a:t>Maila inbjudan</a:t>
            </a:r>
          </a:p>
        </p:txBody>
      </p:sp>
      <p:pic>
        <p:nvPicPr>
          <p:cNvPr id="12" name="Platshållare för innehåll 5">
            <a:extLst>
              <a:ext uri="{FF2B5EF4-FFF2-40B4-BE49-F238E27FC236}">
                <a16:creationId xmlns:a16="http://schemas.microsoft.com/office/drawing/2014/main" id="{E53C5053-C12D-4433-9D09-8258B2CE6C9D}"/>
              </a:ext>
            </a:extLst>
          </p:cNvPr>
          <p:cNvPicPr>
            <a:picLocks noChangeAspect="1"/>
          </p:cNvPicPr>
          <p:nvPr/>
        </p:nvPicPr>
        <p:blipFill>
          <a:blip r:embed="rId3"/>
          <a:stretch>
            <a:fillRect/>
          </a:stretch>
        </p:blipFill>
        <p:spPr bwMode="auto">
          <a:xfrm>
            <a:off x="5707562" y="1262142"/>
            <a:ext cx="1437160" cy="1376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latshållare för innehåll 5">
            <a:extLst>
              <a:ext uri="{FF2B5EF4-FFF2-40B4-BE49-F238E27FC236}">
                <a16:creationId xmlns:a16="http://schemas.microsoft.com/office/drawing/2014/main" id="{7B44ADC0-D04E-46CD-B559-1355594036CD}"/>
              </a:ext>
            </a:extLst>
          </p:cNvPr>
          <p:cNvPicPr>
            <a:picLocks noChangeAspect="1"/>
          </p:cNvPicPr>
          <p:nvPr/>
        </p:nvPicPr>
        <p:blipFill>
          <a:blip r:embed="rId3"/>
          <a:stretch>
            <a:fillRect/>
          </a:stretch>
        </p:blipFill>
        <p:spPr bwMode="auto">
          <a:xfrm>
            <a:off x="5459061" y="2610475"/>
            <a:ext cx="1437160" cy="1376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ruta 13">
            <a:extLst>
              <a:ext uri="{FF2B5EF4-FFF2-40B4-BE49-F238E27FC236}">
                <a16:creationId xmlns:a16="http://schemas.microsoft.com/office/drawing/2014/main" id="{47065E3A-1DFB-4CDC-AE34-DBE2400A9A58}"/>
              </a:ext>
            </a:extLst>
          </p:cNvPr>
          <p:cNvSpPr txBox="1"/>
          <p:nvPr/>
        </p:nvSpPr>
        <p:spPr>
          <a:xfrm>
            <a:off x="5956063" y="1819524"/>
            <a:ext cx="940158" cy="430887"/>
          </a:xfrm>
          <a:prstGeom prst="rect">
            <a:avLst/>
          </a:prstGeom>
          <a:noFill/>
        </p:spPr>
        <p:txBody>
          <a:bodyPr wrap="square" rtlCol="0">
            <a:spAutoFit/>
          </a:bodyPr>
          <a:lstStyle/>
          <a:p>
            <a:pPr marL="0" marR="0" lvl="0" indent="0" algn="l" defTabSz="609585" rtl="0" eaLnBrk="0" fontAlgn="base" latinLnBrk="0" hangingPunct="0">
              <a:lnSpc>
                <a:spcPct val="100000"/>
              </a:lnSpc>
              <a:spcBef>
                <a:spcPct val="0"/>
              </a:spcBef>
              <a:spcAft>
                <a:spcPct val="0"/>
              </a:spcAft>
              <a:buClrTx/>
              <a:buSzTx/>
              <a:buFontTx/>
              <a:buNone/>
              <a:tabLst/>
              <a:defRPr/>
            </a:pPr>
            <a:r>
              <a:rPr kumimoji="0" lang="sv-SE" sz="1100" b="0"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rPr>
              <a:t>Planerar inför mötet</a:t>
            </a:r>
          </a:p>
        </p:txBody>
      </p:sp>
      <p:sp>
        <p:nvSpPr>
          <p:cNvPr id="15" name="textruta 14">
            <a:extLst>
              <a:ext uri="{FF2B5EF4-FFF2-40B4-BE49-F238E27FC236}">
                <a16:creationId xmlns:a16="http://schemas.microsoft.com/office/drawing/2014/main" id="{2EB203FB-BB35-4674-AD70-E927E9FF7B4D}"/>
              </a:ext>
            </a:extLst>
          </p:cNvPr>
          <p:cNvSpPr txBox="1"/>
          <p:nvPr/>
        </p:nvSpPr>
        <p:spPr>
          <a:xfrm>
            <a:off x="5715024" y="3037052"/>
            <a:ext cx="1018229" cy="430887"/>
          </a:xfrm>
          <a:prstGeom prst="rect">
            <a:avLst/>
          </a:prstGeom>
          <a:noFill/>
        </p:spPr>
        <p:txBody>
          <a:bodyPr wrap="square" rtlCol="0">
            <a:spAutoFit/>
          </a:bodyPr>
          <a:lstStyle/>
          <a:p>
            <a:pPr marL="0" marR="0" lvl="0" indent="0" algn="l" defTabSz="609585" rtl="0" eaLnBrk="0" fontAlgn="base" latinLnBrk="0" hangingPunct="0">
              <a:lnSpc>
                <a:spcPct val="100000"/>
              </a:lnSpc>
              <a:spcBef>
                <a:spcPct val="0"/>
              </a:spcBef>
              <a:spcAft>
                <a:spcPct val="0"/>
              </a:spcAft>
              <a:buClrTx/>
              <a:buSzTx/>
              <a:buFontTx/>
              <a:buNone/>
              <a:tabLst/>
              <a:defRPr/>
            </a:pPr>
            <a:r>
              <a:rPr kumimoji="0" lang="sv-SE" sz="1100" b="0"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rPr>
              <a:t>Genomföra mötet</a:t>
            </a:r>
          </a:p>
        </p:txBody>
      </p:sp>
      <p:sp>
        <p:nvSpPr>
          <p:cNvPr id="16" name="textruta 15">
            <a:extLst>
              <a:ext uri="{FF2B5EF4-FFF2-40B4-BE49-F238E27FC236}">
                <a16:creationId xmlns:a16="http://schemas.microsoft.com/office/drawing/2014/main" id="{6B6F342E-F0F5-4DCE-81FD-CD29E5C0FB42}"/>
              </a:ext>
            </a:extLst>
          </p:cNvPr>
          <p:cNvSpPr txBox="1"/>
          <p:nvPr/>
        </p:nvSpPr>
        <p:spPr>
          <a:xfrm>
            <a:off x="7125410" y="3083218"/>
            <a:ext cx="1152088" cy="600164"/>
          </a:xfrm>
          <a:prstGeom prst="rect">
            <a:avLst/>
          </a:prstGeom>
          <a:noFill/>
        </p:spPr>
        <p:txBody>
          <a:bodyPr wrap="square" rtlCol="0">
            <a:spAutoFit/>
          </a:bodyPr>
          <a:lstStyle/>
          <a:p>
            <a:pPr marL="0" marR="0" lvl="0" indent="0" algn="l" defTabSz="609585" rtl="0" eaLnBrk="0" fontAlgn="base" latinLnBrk="0" hangingPunct="0">
              <a:lnSpc>
                <a:spcPct val="100000"/>
              </a:lnSpc>
              <a:spcBef>
                <a:spcPct val="0"/>
              </a:spcBef>
              <a:spcAft>
                <a:spcPct val="0"/>
              </a:spcAft>
              <a:buClrTx/>
              <a:buSzTx/>
              <a:buFontTx/>
              <a:buNone/>
              <a:tabLst/>
              <a:defRPr/>
            </a:pPr>
            <a:r>
              <a:rPr kumimoji="0" lang="sv-SE" sz="1100" b="0"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rPr>
              <a:t>Skriva mötesanteckningar</a:t>
            </a:r>
          </a:p>
        </p:txBody>
      </p:sp>
      <p:pic>
        <p:nvPicPr>
          <p:cNvPr id="17" name="Platshållare för innehåll 5">
            <a:extLst>
              <a:ext uri="{FF2B5EF4-FFF2-40B4-BE49-F238E27FC236}">
                <a16:creationId xmlns:a16="http://schemas.microsoft.com/office/drawing/2014/main" id="{C229B6C5-9083-42FA-86D7-E671B7F5BCCD}"/>
              </a:ext>
            </a:extLst>
          </p:cNvPr>
          <p:cNvPicPr>
            <a:picLocks noChangeAspect="1"/>
          </p:cNvPicPr>
          <p:nvPr/>
        </p:nvPicPr>
        <p:blipFill>
          <a:blip r:embed="rId3"/>
          <a:stretch>
            <a:fillRect/>
          </a:stretch>
        </p:blipFill>
        <p:spPr bwMode="auto">
          <a:xfrm>
            <a:off x="5404125" y="4011581"/>
            <a:ext cx="1437160" cy="1376374"/>
          </a:xfrm>
          <a:prstGeom prst="rect">
            <a:avLst/>
          </a:prstGeom>
          <a:solidFill>
            <a:srgbClr val="FF0000"/>
          </a:solidFill>
          <a:ln>
            <a:noFill/>
          </a:ln>
          <a:extLst/>
        </p:spPr>
      </p:pic>
      <p:pic>
        <p:nvPicPr>
          <p:cNvPr id="18" name="Platshållare för innehåll 5">
            <a:extLst>
              <a:ext uri="{FF2B5EF4-FFF2-40B4-BE49-F238E27FC236}">
                <a16:creationId xmlns:a16="http://schemas.microsoft.com/office/drawing/2014/main" id="{6E49EA67-E5B8-43C4-9695-0F8FF5950E1E}"/>
              </a:ext>
            </a:extLst>
          </p:cNvPr>
          <p:cNvPicPr>
            <a:picLocks noChangeAspect="1"/>
          </p:cNvPicPr>
          <p:nvPr/>
        </p:nvPicPr>
        <p:blipFill>
          <a:blip r:embed="rId3"/>
          <a:stretch>
            <a:fillRect/>
          </a:stretch>
        </p:blipFill>
        <p:spPr bwMode="auto">
          <a:xfrm>
            <a:off x="7212984" y="3980623"/>
            <a:ext cx="1437160" cy="1376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ruta 18">
            <a:extLst>
              <a:ext uri="{FF2B5EF4-FFF2-40B4-BE49-F238E27FC236}">
                <a16:creationId xmlns:a16="http://schemas.microsoft.com/office/drawing/2014/main" id="{4AB73A8E-09C0-4897-B52C-4252F98C47EE}"/>
              </a:ext>
            </a:extLst>
          </p:cNvPr>
          <p:cNvSpPr txBox="1"/>
          <p:nvPr/>
        </p:nvSpPr>
        <p:spPr>
          <a:xfrm>
            <a:off x="8792133" y="3093179"/>
            <a:ext cx="1152088" cy="261610"/>
          </a:xfrm>
          <a:prstGeom prst="rect">
            <a:avLst/>
          </a:prstGeom>
          <a:noFill/>
        </p:spPr>
        <p:txBody>
          <a:bodyPr wrap="square" rtlCol="0">
            <a:spAutoFit/>
          </a:bodyPr>
          <a:lstStyle/>
          <a:p>
            <a:pPr marL="0" marR="0" lvl="0" indent="0" algn="l" defTabSz="609585" rtl="0" eaLnBrk="0" fontAlgn="base" latinLnBrk="0" hangingPunct="0">
              <a:lnSpc>
                <a:spcPct val="100000"/>
              </a:lnSpc>
              <a:spcBef>
                <a:spcPct val="0"/>
              </a:spcBef>
              <a:spcAft>
                <a:spcPct val="0"/>
              </a:spcAft>
              <a:buClrTx/>
              <a:buSzTx/>
              <a:buFontTx/>
              <a:buNone/>
              <a:tabLst/>
              <a:defRPr/>
            </a:pPr>
            <a:r>
              <a:rPr kumimoji="0" lang="sv-SE" sz="1100" b="0"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rPr>
              <a:t>Boka fika</a:t>
            </a:r>
          </a:p>
        </p:txBody>
      </p:sp>
      <p:sp>
        <p:nvSpPr>
          <p:cNvPr id="20" name="textruta 19">
            <a:extLst>
              <a:ext uri="{FF2B5EF4-FFF2-40B4-BE49-F238E27FC236}">
                <a16:creationId xmlns:a16="http://schemas.microsoft.com/office/drawing/2014/main" id="{078EEC3C-75C4-41BF-8AB2-18CCD9E03231}"/>
              </a:ext>
            </a:extLst>
          </p:cNvPr>
          <p:cNvSpPr txBox="1"/>
          <p:nvPr/>
        </p:nvSpPr>
        <p:spPr>
          <a:xfrm>
            <a:off x="5661729" y="4347634"/>
            <a:ext cx="1152088" cy="769441"/>
          </a:xfrm>
          <a:prstGeom prst="rect">
            <a:avLst/>
          </a:prstGeom>
          <a:noFill/>
        </p:spPr>
        <p:txBody>
          <a:bodyPr wrap="square" rtlCol="0">
            <a:spAutoFit/>
          </a:bodyPr>
          <a:lstStyle/>
          <a:p>
            <a:pPr marL="0" marR="0" lvl="0" indent="0" algn="l" defTabSz="609585" rtl="0" eaLnBrk="0" fontAlgn="base" latinLnBrk="0" hangingPunct="0">
              <a:lnSpc>
                <a:spcPct val="100000"/>
              </a:lnSpc>
              <a:spcBef>
                <a:spcPct val="0"/>
              </a:spcBef>
              <a:spcAft>
                <a:spcPct val="0"/>
              </a:spcAft>
              <a:buClrTx/>
              <a:buSzTx/>
              <a:buFontTx/>
              <a:buNone/>
              <a:tabLst/>
              <a:defRPr/>
            </a:pPr>
            <a:r>
              <a:rPr lang="sv-SE" sz="1100" dirty="0" smtClean="0">
                <a:solidFill>
                  <a:prstClr val="black"/>
                </a:solidFill>
                <a:latin typeface="Century Gothic" panose="020B0502020202020204" pitchFamily="34" charset="0"/>
                <a:ea typeface="ＭＳ Ｐゴシック" panose="020B0600070205080204" pitchFamily="34" charset="-128"/>
              </a:rPr>
              <a:t>Sitta och vänta på kollegor som är försenade</a:t>
            </a:r>
            <a:endParaRPr kumimoji="0" lang="sv-SE" sz="1100" b="0"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endParaRPr>
          </a:p>
        </p:txBody>
      </p:sp>
      <p:sp>
        <p:nvSpPr>
          <p:cNvPr id="21" name="textruta 20">
            <a:extLst>
              <a:ext uri="{FF2B5EF4-FFF2-40B4-BE49-F238E27FC236}">
                <a16:creationId xmlns:a16="http://schemas.microsoft.com/office/drawing/2014/main" id="{7671F1CE-8F20-4730-8875-1B56C5C4CB20}"/>
              </a:ext>
            </a:extLst>
          </p:cNvPr>
          <p:cNvSpPr txBox="1"/>
          <p:nvPr/>
        </p:nvSpPr>
        <p:spPr>
          <a:xfrm>
            <a:off x="7498056" y="4511953"/>
            <a:ext cx="1152088" cy="261610"/>
          </a:xfrm>
          <a:prstGeom prst="rect">
            <a:avLst/>
          </a:prstGeom>
          <a:noFill/>
        </p:spPr>
        <p:txBody>
          <a:bodyPr wrap="square" rtlCol="0">
            <a:spAutoFit/>
          </a:bodyPr>
          <a:lstStyle/>
          <a:p>
            <a:pPr marL="0" marR="0" lvl="0" indent="0" algn="l" defTabSz="609585" rtl="0" eaLnBrk="0" fontAlgn="base" latinLnBrk="0" hangingPunct="0">
              <a:lnSpc>
                <a:spcPct val="100000"/>
              </a:lnSpc>
              <a:spcBef>
                <a:spcPct val="0"/>
              </a:spcBef>
              <a:spcAft>
                <a:spcPct val="0"/>
              </a:spcAft>
              <a:buClrTx/>
              <a:buSzTx/>
              <a:buFontTx/>
              <a:buNone/>
              <a:tabLst/>
              <a:defRPr/>
            </a:pPr>
            <a:r>
              <a:rPr kumimoji="0" lang="sv-SE" sz="1100" b="0"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rPr>
              <a:t>Arkivera</a:t>
            </a:r>
          </a:p>
        </p:txBody>
      </p:sp>
      <p:pic>
        <p:nvPicPr>
          <p:cNvPr id="22" name="Platshållare för innehåll 5">
            <a:extLst>
              <a:ext uri="{FF2B5EF4-FFF2-40B4-BE49-F238E27FC236}">
                <a16:creationId xmlns:a16="http://schemas.microsoft.com/office/drawing/2014/main" id="{C229B6C5-9083-42FA-86D7-E671B7F5BCCD}"/>
              </a:ext>
            </a:extLst>
          </p:cNvPr>
          <p:cNvPicPr>
            <a:picLocks noChangeAspect="1"/>
          </p:cNvPicPr>
          <p:nvPr/>
        </p:nvPicPr>
        <p:blipFill>
          <a:blip r:embed="rId3"/>
          <a:stretch>
            <a:fillRect/>
          </a:stretch>
        </p:blipFill>
        <p:spPr bwMode="auto">
          <a:xfrm>
            <a:off x="8697761" y="3972166"/>
            <a:ext cx="1437160" cy="1376374"/>
          </a:xfrm>
          <a:prstGeom prst="rect">
            <a:avLst/>
          </a:prstGeom>
          <a:solidFill>
            <a:srgbClr val="FF0000"/>
          </a:solidFill>
          <a:ln>
            <a:noFill/>
          </a:ln>
          <a:extLst/>
        </p:spPr>
      </p:pic>
      <p:sp>
        <p:nvSpPr>
          <p:cNvPr id="23" name="textruta 22">
            <a:extLst>
              <a:ext uri="{FF2B5EF4-FFF2-40B4-BE49-F238E27FC236}">
                <a16:creationId xmlns:a16="http://schemas.microsoft.com/office/drawing/2014/main" id="{078EEC3C-75C4-41BF-8AB2-18CCD9E03231}"/>
              </a:ext>
            </a:extLst>
          </p:cNvPr>
          <p:cNvSpPr txBox="1"/>
          <p:nvPr/>
        </p:nvSpPr>
        <p:spPr>
          <a:xfrm>
            <a:off x="8955365" y="4308219"/>
            <a:ext cx="1152088" cy="430887"/>
          </a:xfrm>
          <a:prstGeom prst="rect">
            <a:avLst/>
          </a:prstGeom>
          <a:noFill/>
        </p:spPr>
        <p:txBody>
          <a:bodyPr wrap="square" rtlCol="0">
            <a:spAutoFit/>
          </a:bodyPr>
          <a:lstStyle/>
          <a:p>
            <a:pPr marL="0" marR="0" lvl="0" indent="0" algn="l" defTabSz="609585" rtl="0" eaLnBrk="0" fontAlgn="base" latinLnBrk="0" hangingPunct="0">
              <a:lnSpc>
                <a:spcPct val="100000"/>
              </a:lnSpc>
              <a:spcBef>
                <a:spcPct val="0"/>
              </a:spcBef>
              <a:spcAft>
                <a:spcPct val="0"/>
              </a:spcAft>
              <a:buClrTx/>
              <a:buSzTx/>
              <a:buFontTx/>
              <a:buNone/>
              <a:tabLst/>
              <a:defRPr/>
            </a:pPr>
            <a:r>
              <a:rPr kumimoji="0" lang="sv-SE" sz="1100" b="0" i="0" u="none" strike="noStrike" kern="1200" cap="none" spc="0" normalizeH="0" baseline="0" noProof="0" dirty="0">
                <a:ln>
                  <a:noFill/>
                </a:ln>
                <a:solidFill>
                  <a:prstClr val="black"/>
                </a:solidFill>
                <a:effectLst/>
                <a:uLnTx/>
                <a:uFillTx/>
                <a:latin typeface="Century Gothic" panose="020B0502020202020204" pitchFamily="34" charset="0"/>
                <a:ea typeface="ＭＳ Ｐゴシック" panose="020B0600070205080204" pitchFamily="34" charset="-128"/>
                <a:cs typeface="+mn-cs"/>
              </a:rPr>
              <a:t>Utvärdera mötet</a:t>
            </a:r>
          </a:p>
        </p:txBody>
      </p:sp>
    </p:spTree>
    <p:extLst>
      <p:ext uri="{BB962C8B-B14F-4D97-AF65-F5344CB8AC3E}">
        <p14:creationId xmlns:p14="http://schemas.microsoft.com/office/powerpoint/2010/main" val="1994977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Sortera arbetsuppgifter</a:t>
            </a:r>
            <a:endParaRPr lang="sv-SE" dirty="0"/>
          </a:p>
        </p:txBody>
      </p:sp>
      <p:grpSp>
        <p:nvGrpSpPr>
          <p:cNvPr id="5" name="Grupp 4"/>
          <p:cNvGrpSpPr/>
          <p:nvPr/>
        </p:nvGrpSpPr>
        <p:grpSpPr>
          <a:xfrm>
            <a:off x="4225988" y="2654060"/>
            <a:ext cx="2033377" cy="1806643"/>
            <a:chOff x="-161925" y="1731963"/>
            <a:chExt cx="6286500" cy="5600700"/>
          </a:xfrm>
        </p:grpSpPr>
        <p:grpSp>
          <p:nvGrpSpPr>
            <p:cNvPr id="6" name="Group 43"/>
            <p:cNvGrpSpPr>
              <a:grpSpLocks/>
            </p:cNvGrpSpPr>
            <p:nvPr/>
          </p:nvGrpSpPr>
          <p:grpSpPr bwMode="auto">
            <a:xfrm>
              <a:off x="-161925" y="1731963"/>
              <a:ext cx="6286500" cy="5600700"/>
              <a:chOff x="2421" y="5224"/>
              <a:chExt cx="6156" cy="6156"/>
            </a:xfrm>
          </p:grpSpPr>
          <p:sp>
            <p:nvSpPr>
              <p:cNvPr id="14" name="AutoShape 51"/>
              <p:cNvSpPr>
                <a:spLocks noChangeArrowheads="1" noTextEdit="1"/>
              </p:cNvSpPr>
              <p:nvPr/>
            </p:nvSpPr>
            <p:spPr bwMode="auto">
              <a:xfrm>
                <a:off x="2763" y="5566"/>
                <a:ext cx="5472" cy="5472"/>
              </a:xfrm>
              <a:custGeom>
                <a:avLst/>
                <a:gdLst>
                  <a:gd name="G0" fmla="+- 1350 0 0"/>
                  <a:gd name="G1" fmla="+- 21600 0 1350"/>
                  <a:gd name="G2" fmla="+- 21600 0 135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350" y="10800"/>
                    </a:moveTo>
                    <a:cubicBezTo>
                      <a:pt x="1350" y="16019"/>
                      <a:pt x="5581" y="20250"/>
                      <a:pt x="10800" y="20250"/>
                    </a:cubicBezTo>
                    <a:cubicBezTo>
                      <a:pt x="16019" y="20250"/>
                      <a:pt x="20250" y="16019"/>
                      <a:pt x="20250" y="10800"/>
                    </a:cubicBezTo>
                    <a:cubicBezTo>
                      <a:pt x="20250" y="5581"/>
                      <a:pt x="16019" y="1350"/>
                      <a:pt x="10800" y="1350"/>
                    </a:cubicBezTo>
                    <a:cubicBezTo>
                      <a:pt x="5581" y="1350"/>
                      <a:pt x="1350" y="5581"/>
                      <a:pt x="1350" y="10800"/>
                    </a:cubicBezTo>
                    <a:close/>
                  </a:path>
                </a:pathLst>
              </a:custGeom>
              <a:solidFill>
                <a:srgbClr val="FF0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15" name="AutoShape 50"/>
              <p:cNvSpPr>
                <a:spLocks noChangeArrowheads="1" noTextEdit="1"/>
              </p:cNvSpPr>
              <p:nvPr/>
            </p:nvSpPr>
            <p:spPr bwMode="auto">
              <a:xfrm>
                <a:off x="3447" y="6250"/>
                <a:ext cx="4104" cy="4104"/>
              </a:xfrm>
              <a:custGeom>
                <a:avLst/>
                <a:gdLst>
                  <a:gd name="G0" fmla="+- 1800 0 0"/>
                  <a:gd name="G1" fmla="+- 21600 0 1800"/>
                  <a:gd name="G2" fmla="+- 21600 0 18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0" y="10800"/>
                    </a:moveTo>
                    <a:cubicBezTo>
                      <a:pt x="1800" y="15771"/>
                      <a:pt x="5829" y="19800"/>
                      <a:pt x="10800" y="19800"/>
                    </a:cubicBezTo>
                    <a:cubicBezTo>
                      <a:pt x="15771" y="19800"/>
                      <a:pt x="19800" y="15771"/>
                      <a:pt x="19800" y="10800"/>
                    </a:cubicBezTo>
                    <a:cubicBezTo>
                      <a:pt x="19800" y="5829"/>
                      <a:pt x="15771" y="1800"/>
                      <a:pt x="10800" y="1800"/>
                    </a:cubicBezTo>
                    <a:cubicBezTo>
                      <a:pt x="5829" y="1800"/>
                      <a:pt x="1800" y="5829"/>
                      <a:pt x="1800" y="10800"/>
                    </a:cubicBezTo>
                    <a:close/>
                  </a:path>
                </a:pathLst>
              </a:custGeom>
              <a:solidFill>
                <a:srgbClr val="FF0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16" name="AutoShape 49"/>
              <p:cNvSpPr>
                <a:spLocks noChangeArrowheads="1" noTextEdit="1"/>
              </p:cNvSpPr>
              <p:nvPr/>
            </p:nvSpPr>
            <p:spPr bwMode="auto">
              <a:xfrm>
                <a:off x="2421" y="5224"/>
                <a:ext cx="6156" cy="6156"/>
              </a:xfrm>
              <a:custGeom>
                <a:avLst/>
                <a:gdLst>
                  <a:gd name="G0" fmla="+- 1200 0 0"/>
                  <a:gd name="G1" fmla="+- 21600 0 1200"/>
                  <a:gd name="G2" fmla="+- 21600 0 12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200" y="10800"/>
                    </a:moveTo>
                    <a:cubicBezTo>
                      <a:pt x="1200" y="16102"/>
                      <a:pt x="5498" y="20400"/>
                      <a:pt x="10800" y="20400"/>
                    </a:cubicBezTo>
                    <a:cubicBezTo>
                      <a:pt x="16102" y="20400"/>
                      <a:pt x="20400" y="16102"/>
                      <a:pt x="20400" y="10800"/>
                    </a:cubicBezTo>
                    <a:cubicBezTo>
                      <a:pt x="20400" y="5498"/>
                      <a:pt x="16102" y="1200"/>
                      <a:pt x="10800" y="1200"/>
                    </a:cubicBezTo>
                    <a:cubicBezTo>
                      <a:pt x="5498" y="1200"/>
                      <a:pt x="1200" y="5498"/>
                      <a:pt x="1200" y="10800"/>
                    </a:cubicBezTo>
                    <a:close/>
                  </a:path>
                </a:pathLst>
              </a:custGeom>
              <a:solidFill>
                <a:srgbClr val="FF0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17" name="AutoShape 48"/>
              <p:cNvSpPr>
                <a:spLocks noChangeArrowheads="1" noTextEdit="1"/>
              </p:cNvSpPr>
              <p:nvPr/>
            </p:nvSpPr>
            <p:spPr bwMode="auto">
              <a:xfrm>
                <a:off x="3789" y="6592"/>
                <a:ext cx="3420" cy="3420"/>
              </a:xfrm>
              <a:custGeom>
                <a:avLst/>
                <a:gdLst>
                  <a:gd name="G0" fmla="+- 2160 0 0"/>
                  <a:gd name="G1" fmla="+- 21600 0 2160"/>
                  <a:gd name="G2" fmla="+- 21600 0 216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60" y="10800"/>
                    </a:moveTo>
                    <a:cubicBezTo>
                      <a:pt x="2160" y="15572"/>
                      <a:pt x="6028" y="19440"/>
                      <a:pt x="10800" y="19440"/>
                    </a:cubicBezTo>
                    <a:cubicBezTo>
                      <a:pt x="15572" y="19440"/>
                      <a:pt x="19440" y="15572"/>
                      <a:pt x="19440" y="10800"/>
                    </a:cubicBezTo>
                    <a:cubicBezTo>
                      <a:pt x="19440" y="6028"/>
                      <a:pt x="15572" y="2160"/>
                      <a:pt x="10800" y="2160"/>
                    </a:cubicBezTo>
                    <a:cubicBezTo>
                      <a:pt x="6028" y="2160"/>
                      <a:pt x="2160" y="6028"/>
                      <a:pt x="2160" y="10800"/>
                    </a:cubicBezTo>
                    <a:close/>
                  </a:path>
                </a:pathLst>
              </a:custGeom>
              <a:solidFill>
                <a:srgbClr val="FF0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18" name="AutoShape 47"/>
              <p:cNvSpPr>
                <a:spLocks noChangeArrowheads="1" noTextEdit="1"/>
              </p:cNvSpPr>
              <p:nvPr/>
            </p:nvSpPr>
            <p:spPr bwMode="auto">
              <a:xfrm>
                <a:off x="4131" y="6934"/>
                <a:ext cx="2736" cy="2736"/>
              </a:xfrm>
              <a:custGeom>
                <a:avLst/>
                <a:gdLst>
                  <a:gd name="G0" fmla="+- 2700 0 0"/>
                  <a:gd name="G1" fmla="+- 21600 0 2700"/>
                  <a:gd name="G2" fmla="+- 21600 0 27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700" y="10800"/>
                    </a:moveTo>
                    <a:cubicBezTo>
                      <a:pt x="2700" y="15274"/>
                      <a:pt x="6326" y="18900"/>
                      <a:pt x="10800" y="18900"/>
                    </a:cubicBezTo>
                    <a:cubicBezTo>
                      <a:pt x="15274" y="18900"/>
                      <a:pt x="18900" y="15274"/>
                      <a:pt x="18900" y="10800"/>
                    </a:cubicBezTo>
                    <a:cubicBezTo>
                      <a:pt x="18900" y="6326"/>
                      <a:pt x="15274" y="2700"/>
                      <a:pt x="10800" y="2700"/>
                    </a:cubicBezTo>
                    <a:cubicBezTo>
                      <a:pt x="6326" y="2700"/>
                      <a:pt x="2700" y="6326"/>
                      <a:pt x="2700" y="10800"/>
                    </a:cubicBezTo>
                    <a:close/>
                  </a:path>
                </a:pathLst>
              </a:custGeom>
              <a:solidFill>
                <a:srgbClr val="FF0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19" name="AutoShape 46"/>
              <p:cNvSpPr>
                <a:spLocks noChangeArrowheads="1" noTextEdit="1"/>
              </p:cNvSpPr>
              <p:nvPr/>
            </p:nvSpPr>
            <p:spPr bwMode="auto">
              <a:xfrm>
                <a:off x="4473" y="7276"/>
                <a:ext cx="2052" cy="2052"/>
              </a:xfrm>
              <a:custGeom>
                <a:avLst/>
                <a:gdLst>
                  <a:gd name="G0" fmla="+- 3600 0 0"/>
                  <a:gd name="G1" fmla="+- 21600 0 3600"/>
                  <a:gd name="G2" fmla="+- 21600 0 36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600" y="10800"/>
                    </a:moveTo>
                    <a:cubicBezTo>
                      <a:pt x="3600" y="14776"/>
                      <a:pt x="6824" y="18000"/>
                      <a:pt x="10800" y="18000"/>
                    </a:cubicBezTo>
                    <a:cubicBezTo>
                      <a:pt x="14776" y="18000"/>
                      <a:pt x="18000" y="14776"/>
                      <a:pt x="18000" y="10800"/>
                    </a:cubicBezTo>
                    <a:cubicBezTo>
                      <a:pt x="18000" y="6824"/>
                      <a:pt x="14776" y="3600"/>
                      <a:pt x="10800" y="3600"/>
                    </a:cubicBezTo>
                    <a:cubicBezTo>
                      <a:pt x="6824" y="3600"/>
                      <a:pt x="3600" y="6824"/>
                      <a:pt x="3600" y="10800"/>
                    </a:cubicBezTo>
                    <a:close/>
                  </a:path>
                </a:pathLst>
              </a:custGeom>
              <a:solidFill>
                <a:srgbClr val="008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20" name="AutoShape 45"/>
              <p:cNvSpPr>
                <a:spLocks noChangeArrowheads="1" noTextEdit="1"/>
              </p:cNvSpPr>
              <p:nvPr/>
            </p:nvSpPr>
            <p:spPr bwMode="auto">
              <a:xfrm>
                <a:off x="4815" y="7618"/>
                <a:ext cx="1368" cy="1368"/>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008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21" name="_s1044"/>
              <p:cNvSpPr>
                <a:spLocks noChangeArrowheads="1" noTextEdit="1"/>
              </p:cNvSpPr>
              <p:nvPr/>
            </p:nvSpPr>
            <p:spPr bwMode="auto">
              <a:xfrm>
                <a:off x="5157" y="7960"/>
                <a:ext cx="684" cy="684"/>
              </a:xfrm>
              <a:prstGeom prst="ellipse">
                <a:avLst/>
              </a:prstGeom>
              <a:solidFill>
                <a:srgbClr val="008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grpSp>
        <p:sp>
          <p:nvSpPr>
            <p:cNvPr id="7" name="_s1030"/>
            <p:cNvSpPr>
              <a:spLocks noChangeArrowheads="1" noTextEdit="1"/>
            </p:cNvSpPr>
            <p:nvPr/>
          </p:nvSpPr>
          <p:spPr bwMode="auto">
            <a:xfrm>
              <a:off x="187325" y="2043113"/>
              <a:ext cx="5588000" cy="4978400"/>
            </a:xfrm>
            <a:custGeom>
              <a:avLst/>
              <a:gdLst>
                <a:gd name="G0" fmla="+- 1350 0 0"/>
                <a:gd name="G1" fmla="+- 21600 0 1350"/>
                <a:gd name="G2" fmla="+- 21600 0 135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350" y="10800"/>
                  </a:moveTo>
                  <a:cubicBezTo>
                    <a:pt x="1350" y="16019"/>
                    <a:pt x="5581" y="20250"/>
                    <a:pt x="10800" y="20250"/>
                  </a:cubicBezTo>
                  <a:cubicBezTo>
                    <a:pt x="16019" y="20250"/>
                    <a:pt x="20250" y="16019"/>
                    <a:pt x="20250" y="10800"/>
                  </a:cubicBezTo>
                  <a:cubicBezTo>
                    <a:pt x="20250" y="5581"/>
                    <a:pt x="16019" y="1350"/>
                    <a:pt x="10800" y="1350"/>
                  </a:cubicBezTo>
                  <a:cubicBezTo>
                    <a:pt x="5581" y="1350"/>
                    <a:pt x="1350" y="5581"/>
                    <a:pt x="1350" y="10800"/>
                  </a:cubicBezTo>
                  <a:close/>
                </a:path>
              </a:pathLst>
            </a:custGeom>
            <a:solidFill>
              <a:srgbClr val="FF0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8" name="_s1034"/>
            <p:cNvSpPr>
              <a:spLocks noChangeArrowheads="1" noTextEdit="1"/>
            </p:cNvSpPr>
            <p:nvPr/>
          </p:nvSpPr>
          <p:spPr bwMode="auto">
            <a:xfrm>
              <a:off x="885825" y="2665413"/>
              <a:ext cx="4191000" cy="3752850"/>
            </a:xfrm>
            <a:custGeom>
              <a:avLst/>
              <a:gdLst>
                <a:gd name="G0" fmla="+- 1800 0 0"/>
                <a:gd name="G1" fmla="+- 21600 0 1800"/>
                <a:gd name="G2" fmla="+- 21600 0 18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0" y="10800"/>
                  </a:moveTo>
                  <a:cubicBezTo>
                    <a:pt x="1800" y="15771"/>
                    <a:pt x="5829" y="19800"/>
                    <a:pt x="10800" y="19800"/>
                  </a:cubicBezTo>
                  <a:cubicBezTo>
                    <a:pt x="15771" y="19800"/>
                    <a:pt x="19800" y="15771"/>
                    <a:pt x="19800" y="10800"/>
                  </a:cubicBezTo>
                  <a:cubicBezTo>
                    <a:pt x="19800" y="5829"/>
                    <a:pt x="15771" y="1800"/>
                    <a:pt x="10800" y="1800"/>
                  </a:cubicBezTo>
                  <a:cubicBezTo>
                    <a:pt x="5829" y="1800"/>
                    <a:pt x="1800" y="5829"/>
                    <a:pt x="1800" y="10800"/>
                  </a:cubicBezTo>
                  <a:close/>
                </a:path>
              </a:pathLst>
            </a:custGeom>
            <a:solidFill>
              <a:srgbClr val="FFCC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9" name="_s1028"/>
            <p:cNvSpPr>
              <a:spLocks noChangeArrowheads="1" noTextEdit="1"/>
            </p:cNvSpPr>
            <p:nvPr/>
          </p:nvSpPr>
          <p:spPr bwMode="auto">
            <a:xfrm>
              <a:off x="-161925" y="1731963"/>
              <a:ext cx="6286500" cy="5600700"/>
            </a:xfrm>
            <a:custGeom>
              <a:avLst/>
              <a:gdLst>
                <a:gd name="G0" fmla="+- 1200 0 0"/>
                <a:gd name="G1" fmla="+- 21600 0 1200"/>
                <a:gd name="G2" fmla="+- 21600 0 12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200" y="10800"/>
                  </a:moveTo>
                  <a:cubicBezTo>
                    <a:pt x="1200" y="16102"/>
                    <a:pt x="5498" y="20400"/>
                    <a:pt x="10800" y="20400"/>
                  </a:cubicBezTo>
                  <a:cubicBezTo>
                    <a:pt x="16102" y="20400"/>
                    <a:pt x="20400" y="16102"/>
                    <a:pt x="20400" y="10800"/>
                  </a:cubicBezTo>
                  <a:cubicBezTo>
                    <a:pt x="20400" y="5498"/>
                    <a:pt x="16102" y="1200"/>
                    <a:pt x="10800" y="1200"/>
                  </a:cubicBezTo>
                  <a:cubicBezTo>
                    <a:pt x="5498" y="1200"/>
                    <a:pt x="1200" y="5498"/>
                    <a:pt x="1200" y="10800"/>
                  </a:cubicBezTo>
                  <a:close/>
                </a:path>
              </a:pathLst>
            </a:custGeom>
            <a:solidFill>
              <a:srgbClr val="FF0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10" name="_s1036"/>
            <p:cNvSpPr>
              <a:spLocks noChangeArrowheads="1" noTextEdit="1"/>
            </p:cNvSpPr>
            <p:nvPr/>
          </p:nvSpPr>
          <p:spPr bwMode="auto">
            <a:xfrm>
              <a:off x="1235075" y="2983287"/>
              <a:ext cx="3492500" cy="3111500"/>
            </a:xfrm>
            <a:custGeom>
              <a:avLst/>
              <a:gdLst>
                <a:gd name="G0" fmla="+- 2160 0 0"/>
                <a:gd name="G1" fmla="+- 21600 0 2160"/>
                <a:gd name="G2" fmla="+- 21600 0 216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60" y="10800"/>
                  </a:moveTo>
                  <a:cubicBezTo>
                    <a:pt x="2160" y="15572"/>
                    <a:pt x="6028" y="19440"/>
                    <a:pt x="10800" y="19440"/>
                  </a:cubicBezTo>
                  <a:cubicBezTo>
                    <a:pt x="15572" y="19440"/>
                    <a:pt x="19440" y="15572"/>
                    <a:pt x="19440" y="10800"/>
                  </a:cubicBezTo>
                  <a:cubicBezTo>
                    <a:pt x="19440" y="6028"/>
                    <a:pt x="15572" y="2160"/>
                    <a:pt x="10800" y="2160"/>
                  </a:cubicBezTo>
                  <a:cubicBezTo>
                    <a:pt x="6028" y="2160"/>
                    <a:pt x="2160" y="6028"/>
                    <a:pt x="2160" y="10800"/>
                  </a:cubicBezTo>
                  <a:close/>
                </a:path>
              </a:pathLst>
            </a:custGeom>
            <a:solidFill>
              <a:srgbClr val="FFCC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11" name="_s1038"/>
            <p:cNvSpPr>
              <a:spLocks noChangeArrowheads="1" noTextEdit="1"/>
            </p:cNvSpPr>
            <p:nvPr/>
          </p:nvSpPr>
          <p:spPr bwMode="auto">
            <a:xfrm>
              <a:off x="1584325" y="3287713"/>
              <a:ext cx="2794000" cy="2489200"/>
            </a:xfrm>
            <a:custGeom>
              <a:avLst/>
              <a:gdLst>
                <a:gd name="G0" fmla="+- 2700 0 0"/>
                <a:gd name="G1" fmla="+- 21600 0 2700"/>
                <a:gd name="G2" fmla="+- 21600 0 27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700" y="10800"/>
                  </a:moveTo>
                  <a:cubicBezTo>
                    <a:pt x="2700" y="15274"/>
                    <a:pt x="6326" y="18900"/>
                    <a:pt x="10800" y="18900"/>
                  </a:cubicBezTo>
                  <a:cubicBezTo>
                    <a:pt x="15274" y="18900"/>
                    <a:pt x="18900" y="15274"/>
                    <a:pt x="18900" y="10800"/>
                  </a:cubicBezTo>
                  <a:cubicBezTo>
                    <a:pt x="18900" y="6326"/>
                    <a:pt x="15274" y="2700"/>
                    <a:pt x="10800" y="2700"/>
                  </a:cubicBezTo>
                  <a:cubicBezTo>
                    <a:pt x="6326" y="2700"/>
                    <a:pt x="2700" y="6326"/>
                    <a:pt x="2700" y="10800"/>
                  </a:cubicBezTo>
                  <a:close/>
                </a:path>
              </a:pathLst>
            </a:custGeom>
            <a:solidFill>
              <a:srgbClr val="FFCC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12" name="_s1040"/>
            <p:cNvSpPr>
              <a:spLocks noChangeArrowheads="1" noTextEdit="1"/>
            </p:cNvSpPr>
            <p:nvPr/>
          </p:nvSpPr>
          <p:spPr bwMode="auto">
            <a:xfrm>
              <a:off x="1933575" y="3598863"/>
              <a:ext cx="2095500" cy="1866900"/>
            </a:xfrm>
            <a:custGeom>
              <a:avLst/>
              <a:gdLst>
                <a:gd name="G0" fmla="+- 3600 0 0"/>
                <a:gd name="G1" fmla="+- 21600 0 3600"/>
                <a:gd name="G2" fmla="+- 21600 0 36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600" y="10800"/>
                  </a:moveTo>
                  <a:cubicBezTo>
                    <a:pt x="3600" y="14776"/>
                    <a:pt x="6824" y="18000"/>
                    <a:pt x="10800" y="18000"/>
                  </a:cubicBezTo>
                  <a:cubicBezTo>
                    <a:pt x="14776" y="18000"/>
                    <a:pt x="18000" y="14776"/>
                    <a:pt x="18000" y="10800"/>
                  </a:cubicBezTo>
                  <a:cubicBezTo>
                    <a:pt x="18000" y="6824"/>
                    <a:pt x="14776" y="3600"/>
                    <a:pt x="10800" y="3600"/>
                  </a:cubicBezTo>
                  <a:cubicBezTo>
                    <a:pt x="6824" y="3600"/>
                    <a:pt x="3600" y="6824"/>
                    <a:pt x="3600" y="10800"/>
                  </a:cubicBezTo>
                  <a:close/>
                </a:path>
              </a:pathLst>
            </a:custGeom>
            <a:solidFill>
              <a:srgbClr val="008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13" name="_s1032"/>
            <p:cNvSpPr>
              <a:spLocks noChangeArrowheads="1" noTextEdit="1"/>
            </p:cNvSpPr>
            <p:nvPr/>
          </p:nvSpPr>
          <p:spPr bwMode="auto">
            <a:xfrm>
              <a:off x="523875" y="2362200"/>
              <a:ext cx="4914900" cy="4381500"/>
            </a:xfrm>
            <a:custGeom>
              <a:avLst/>
              <a:gdLst>
                <a:gd name="G0" fmla="+- 1543 0 0"/>
                <a:gd name="G1" fmla="+- 21600 0 1543"/>
                <a:gd name="G2" fmla="+- 21600 0 1543"/>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543" y="10800"/>
                  </a:moveTo>
                  <a:cubicBezTo>
                    <a:pt x="1543" y="15912"/>
                    <a:pt x="5688" y="20057"/>
                    <a:pt x="10800" y="20057"/>
                  </a:cubicBezTo>
                  <a:cubicBezTo>
                    <a:pt x="15912" y="20057"/>
                    <a:pt x="20057" y="15912"/>
                    <a:pt x="20057" y="10800"/>
                  </a:cubicBezTo>
                  <a:cubicBezTo>
                    <a:pt x="20057" y="5688"/>
                    <a:pt x="15912" y="1543"/>
                    <a:pt x="10800" y="1543"/>
                  </a:cubicBezTo>
                  <a:cubicBezTo>
                    <a:pt x="5688" y="1543"/>
                    <a:pt x="1543" y="5688"/>
                    <a:pt x="1543" y="10800"/>
                  </a:cubicBezTo>
                  <a:close/>
                </a:path>
              </a:pathLst>
            </a:custGeom>
            <a:solidFill>
              <a:srgbClr val="FF0000"/>
            </a:solidFill>
            <a:ln w="9525">
              <a:solidFill>
                <a:srgbClr val="000000"/>
              </a:solidFill>
              <a:round/>
              <a:headEnd/>
              <a:tailEnd/>
            </a:ln>
          </p:spPr>
          <p:txBody>
            <a:bodyPr vert="horz" wrap="square" lIns="68580" tIns="34291" rIns="68580" bIns="34291" numCol="1" anchor="t" anchorCtr="0" compatLnSpc="1">
              <a:prstTxWarp prst="textNoShape">
                <a:avLst/>
              </a:prstTxWarp>
            </a:bodyPr>
            <a:lstStyle/>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sv-SE" sz="1351"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34" charset="-128"/>
                <a:cs typeface="+mn-cs"/>
              </a:endParaRPr>
            </a:p>
          </p:txBody>
        </p:sp>
      </p:grpSp>
      <p:pic>
        <p:nvPicPr>
          <p:cNvPr id="22" name="Bildobjekt 21">
            <a:extLst>
              <a:ext uri="{FF2B5EF4-FFF2-40B4-BE49-F238E27FC236}">
                <a16:creationId xmlns:a16="http://schemas.microsoft.com/office/drawing/2014/main" id="{1CD603A8-6DFE-45B2-871D-C4E70E3D9D69}"/>
              </a:ext>
            </a:extLst>
          </p:cNvPr>
          <p:cNvPicPr>
            <a:picLocks noChangeAspect="1"/>
          </p:cNvPicPr>
          <p:nvPr/>
        </p:nvPicPr>
        <p:blipFill>
          <a:blip r:embed="rId3"/>
          <a:stretch>
            <a:fillRect/>
          </a:stretch>
        </p:blipFill>
        <p:spPr>
          <a:xfrm rot="4372680">
            <a:off x="6050935" y="4196967"/>
            <a:ext cx="1563943" cy="1563943"/>
          </a:xfrm>
          <a:prstGeom prst="rect">
            <a:avLst/>
          </a:prstGeom>
        </p:spPr>
      </p:pic>
    </p:spTree>
    <p:extLst>
      <p:ext uri="{BB962C8B-B14F-4D97-AF65-F5344CB8AC3E}">
        <p14:creationId xmlns:p14="http://schemas.microsoft.com/office/powerpoint/2010/main" val="210197844"/>
      </p:ext>
    </p:extLst>
  </p:cSld>
  <p:clrMapOvr>
    <a:masterClrMapping/>
  </p:clrMapOvr>
</p:sld>
</file>

<file path=ppt/theme/theme1.xml><?xml version="1.0" encoding="utf-8"?>
<a:theme xmlns:a="http://schemas.openxmlformats.org/drawingml/2006/main" name="Inledningsbilder">
  <a:themeElements>
    <a:clrScheme name="SKL PPT">
      <a:dk1>
        <a:sysClr val="windowText" lastClr="000000"/>
      </a:dk1>
      <a:lt1>
        <a:sysClr val="window" lastClr="FFFFFF"/>
      </a:lt1>
      <a:dk2>
        <a:srgbClr val="44546A"/>
      </a:dk2>
      <a:lt2>
        <a:srgbClr val="E7E6E6"/>
      </a:lt2>
      <a:accent1>
        <a:srgbClr val="E6460A"/>
      </a:accent1>
      <a:accent2>
        <a:srgbClr val="FFBE0A"/>
      </a:accent2>
      <a:accent3>
        <a:srgbClr val="F39325"/>
      </a:accent3>
      <a:accent4>
        <a:srgbClr val="D7D1CA"/>
      </a:accent4>
      <a:accent5>
        <a:srgbClr val="8D8179"/>
      </a:accent5>
      <a:accent6>
        <a:srgbClr val="6A605A"/>
      </a:accent6>
      <a:hlink>
        <a:srgbClr val="0563C1"/>
      </a:hlink>
      <a:folHlink>
        <a:srgbClr val="954F72"/>
      </a:folHlink>
    </a:clrScheme>
    <a:fontScheme name="SKL 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R v2.potx" id="{D3B8204D-15DA-4D53-A978-5DAFE6192BB7}" vid="{2E78E39C-B60B-491F-A96D-3FDDC16DF557}"/>
    </a:ext>
  </a:extLst>
</a:theme>
</file>

<file path=ppt/theme/theme2.xml><?xml version="1.0" encoding="utf-8"?>
<a:theme xmlns:a="http://schemas.openxmlformats.org/drawingml/2006/main" name="SKL PPT Gul">
  <a:themeElements>
    <a:clrScheme name="SKL 2017">
      <a:dk1>
        <a:sysClr val="windowText" lastClr="000000"/>
      </a:dk1>
      <a:lt1>
        <a:sysClr val="window" lastClr="FFFFFF"/>
      </a:lt1>
      <a:dk2>
        <a:srgbClr val="6A605A"/>
      </a:dk2>
      <a:lt2>
        <a:srgbClr val="D7D1CA"/>
      </a:lt2>
      <a:accent1>
        <a:srgbClr val="E6460A"/>
      </a:accent1>
      <a:accent2>
        <a:srgbClr val="FFBE0A"/>
      </a:accent2>
      <a:accent3>
        <a:srgbClr val="F39325"/>
      </a:accent3>
      <a:accent4>
        <a:srgbClr val="D7D1CA"/>
      </a:accent4>
      <a:accent5>
        <a:srgbClr val="8D8179"/>
      </a:accent5>
      <a:accent6>
        <a:srgbClr val="6A605A"/>
      </a:accent6>
      <a:hlink>
        <a:srgbClr val="0563C1"/>
      </a:hlink>
      <a:folHlink>
        <a:srgbClr val="954F72"/>
      </a:folHlink>
    </a:clrScheme>
    <a:fontScheme name="SKL 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R v2.potx" id="{D3B8204D-15DA-4D53-A978-5DAFE6192BB7}" vid="{2CAF1EB7-961D-45FB-A7E7-5E325B50E9F9}"/>
    </a:ext>
  </a:extLst>
</a:theme>
</file>

<file path=ppt/theme/theme3.xml><?xml version="1.0" encoding="utf-8"?>
<a:theme xmlns:a="http://schemas.openxmlformats.org/drawingml/2006/main" name="1_Inledningsbilder">
  <a:themeElements>
    <a:clrScheme name="SKL PPT">
      <a:dk1>
        <a:sysClr val="windowText" lastClr="000000"/>
      </a:dk1>
      <a:lt1>
        <a:sysClr val="window" lastClr="FFFFFF"/>
      </a:lt1>
      <a:dk2>
        <a:srgbClr val="44546A"/>
      </a:dk2>
      <a:lt2>
        <a:srgbClr val="E7E6E6"/>
      </a:lt2>
      <a:accent1>
        <a:srgbClr val="E6460A"/>
      </a:accent1>
      <a:accent2>
        <a:srgbClr val="FFBE0A"/>
      </a:accent2>
      <a:accent3>
        <a:srgbClr val="F39325"/>
      </a:accent3>
      <a:accent4>
        <a:srgbClr val="D7D1CA"/>
      </a:accent4>
      <a:accent5>
        <a:srgbClr val="8D8179"/>
      </a:accent5>
      <a:accent6>
        <a:srgbClr val="6A605A"/>
      </a:accent6>
      <a:hlink>
        <a:srgbClr val="0563C1"/>
      </a:hlink>
      <a:folHlink>
        <a:srgbClr val="954F72"/>
      </a:folHlink>
    </a:clrScheme>
    <a:fontScheme name="SKL 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R v2.potx" id="{D3B8204D-15DA-4D53-A978-5DAFE6192BB7}" vid="{2E78E39C-B60B-491F-A96D-3FDDC16DF557}"/>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1858</TotalTime>
  <Words>3833</Words>
  <Application>Microsoft Office PowerPoint</Application>
  <PresentationFormat>Bredbild</PresentationFormat>
  <Paragraphs>375</Paragraphs>
  <Slides>21</Slides>
  <Notes>21</Notes>
  <HiddenSlides>0</HiddenSlides>
  <MMClips>0</MMClips>
  <ScaleCrop>false</ScaleCrop>
  <HeadingPairs>
    <vt:vector size="6" baseType="variant">
      <vt:variant>
        <vt:lpstr>Använt teckensnitt</vt:lpstr>
      </vt:variant>
      <vt:variant>
        <vt:i4>7</vt:i4>
      </vt:variant>
      <vt:variant>
        <vt:lpstr>Tema</vt:lpstr>
      </vt:variant>
      <vt:variant>
        <vt:i4>3</vt:i4>
      </vt:variant>
      <vt:variant>
        <vt:lpstr>Bildrubriker</vt:lpstr>
      </vt:variant>
      <vt:variant>
        <vt:i4>21</vt:i4>
      </vt:variant>
    </vt:vector>
  </HeadingPairs>
  <TitlesOfParts>
    <vt:vector size="31" baseType="lpstr">
      <vt:lpstr>ＭＳ Ｐゴシック</vt:lpstr>
      <vt:lpstr>Arial</vt:lpstr>
      <vt:lpstr>Calibri</vt:lpstr>
      <vt:lpstr>Century Gothic</vt:lpstr>
      <vt:lpstr>Symbol</vt:lpstr>
      <vt:lpstr>Times New Roman</vt:lpstr>
      <vt:lpstr>Wingdings</vt:lpstr>
      <vt:lpstr>Inledningsbilder</vt:lpstr>
      <vt:lpstr>SKL PPT Gul</vt:lpstr>
      <vt:lpstr>1_Inledningsbilder</vt:lpstr>
      <vt:lpstr>Använd kompetensen rätt  </vt:lpstr>
      <vt:lpstr>Välkommen till workshoptillfälle 1</vt:lpstr>
      <vt:lpstr>Varför?</vt:lpstr>
      <vt:lpstr>Möjliga resultat</vt:lpstr>
      <vt:lpstr>Plan för arbetet </vt:lpstr>
      <vt:lpstr>Uppgift: Vad är ditt uppdrag?</vt:lpstr>
      <vt:lpstr>PowerPoint-presentation</vt:lpstr>
      <vt:lpstr>PowerPoint-presentation</vt:lpstr>
      <vt:lpstr>Sortera arbetsuppgifter</vt:lpstr>
      <vt:lpstr>PowerPoint-presentation</vt:lpstr>
      <vt:lpstr>PowerPoint-presentation</vt:lpstr>
      <vt:lpstr>PowerPoint-presentation</vt:lpstr>
      <vt:lpstr>Utvärdering</vt:lpstr>
      <vt:lpstr>Välkommen till workshoptillfälle 2</vt:lpstr>
      <vt:lpstr>Nya perspektiv och arbetssätt</vt:lpstr>
      <vt:lpstr>PowerPoint-presentation</vt:lpstr>
      <vt:lpstr>Grupp 1: Effektivisera</vt:lpstr>
      <vt:lpstr>Grupp 2: Annan kompetens</vt:lpstr>
      <vt:lpstr>Grupp 3: Sluta göra</vt:lpstr>
      <vt:lpstr>Avslutning och vägen framåt</vt:lpstr>
      <vt:lpstr>Utvärdering</vt:lpstr>
    </vt:vector>
  </TitlesOfParts>
  <Company>Sverige Kommuner och Landsting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Använd kompetensen rätt - Workshopmodell från Örebro kommun  Kort version – alt första steget</dc:title>
  <dc:creator>Lyon Elsa</dc:creator>
  <cp:lastModifiedBy>Storm Åsell Katarina</cp:lastModifiedBy>
  <cp:revision>135</cp:revision>
  <dcterms:created xsi:type="dcterms:W3CDTF">2020-10-12T10:59:27Z</dcterms:created>
  <dcterms:modified xsi:type="dcterms:W3CDTF">2021-03-12T11:14:33Z</dcterms:modified>
</cp:coreProperties>
</file>