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274" r:id="rId3"/>
    <p:sldId id="264" r:id="rId4"/>
    <p:sldId id="265" r:id="rId5"/>
    <p:sldId id="273" r:id="rId6"/>
    <p:sldId id="266" r:id="rId7"/>
    <p:sldId id="293" r:id="rId8"/>
    <p:sldId id="267" r:id="rId9"/>
    <p:sldId id="268" r:id="rId10"/>
    <p:sldId id="294" r:id="rId11"/>
    <p:sldId id="270" r:id="rId12"/>
    <p:sldId id="271" r:id="rId13"/>
    <p:sldId id="272" r:id="rId14"/>
    <p:sldId id="275" r:id="rId15"/>
    <p:sldId id="292" r:id="rId16"/>
    <p:sldId id="276" r:id="rId17"/>
    <p:sldId id="277" r:id="rId18"/>
    <p:sldId id="278" r:id="rId19"/>
    <p:sldId id="291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4"/>
    <a:srgbClr val="FFFFFF"/>
    <a:srgbClr val="FF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7853" autoAdjust="0"/>
  </p:normalViewPr>
  <p:slideViewPr>
    <p:cSldViewPr snapToGrid="0">
      <p:cViewPr varScale="1">
        <p:scale>
          <a:sx n="64" d="100"/>
          <a:sy n="64" d="100"/>
        </p:scale>
        <p:origin x="17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fileshare\common\SKL\Gemensam\Avd%20arbetsgivarpolitik\Arbetsliv\Anv&#228;ndare\Bodil%20Umeg&#229;rd\Personalprognos\2020\diagramunderlag_17%20november_re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'diag 21'!$C$4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rgbClr val="009194"/>
            </a:solidFill>
            <a:ln w="9525" cap="flat" cmpd="sng" algn="ctr">
              <a:solidFill>
                <a:srgbClr val="043D3A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009194"/>
              </a:solidFill>
              <a:ln w="9525" cap="flat" cmpd="sng" algn="ctr">
                <a:solidFill>
                  <a:srgbClr val="043D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3A-4DCF-B1F1-CC46A2D2A1CC}"/>
              </c:ext>
            </c:extLst>
          </c:dPt>
          <c:dPt>
            <c:idx val="16"/>
            <c:invertIfNegative val="0"/>
            <c:bubble3D val="0"/>
            <c:spPr>
              <a:solidFill>
                <a:srgbClr val="009194"/>
              </a:solidFill>
              <a:ln w="9525" cap="flat" cmpd="sng" algn="ctr">
                <a:solidFill>
                  <a:srgbClr val="043D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3A-4DCF-B1F1-CC46A2D2A1CC}"/>
              </c:ext>
            </c:extLst>
          </c:dPt>
          <c:dPt>
            <c:idx val="17"/>
            <c:invertIfNegative val="0"/>
            <c:bubble3D val="0"/>
            <c:spPr>
              <a:solidFill>
                <a:srgbClr val="009194"/>
              </a:solidFill>
              <a:ln w="9525" cap="flat" cmpd="sng" algn="ctr">
                <a:solidFill>
                  <a:srgbClr val="043D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3A-4DCF-B1F1-CC46A2D2A1CC}"/>
              </c:ext>
            </c:extLst>
          </c:dPt>
          <c:dPt>
            <c:idx val="18"/>
            <c:invertIfNegative val="0"/>
            <c:bubble3D val="0"/>
            <c:spPr>
              <a:solidFill>
                <a:srgbClr val="009194"/>
              </a:solidFill>
              <a:ln w="9525" cap="flat" cmpd="sng" algn="ctr">
                <a:solidFill>
                  <a:srgbClr val="043D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3A-4DCF-B1F1-CC46A2D2A1CC}"/>
              </c:ext>
            </c:extLst>
          </c:dPt>
          <c:dPt>
            <c:idx val="19"/>
            <c:invertIfNegative val="0"/>
            <c:bubble3D val="0"/>
            <c:spPr>
              <a:solidFill>
                <a:srgbClr val="009194"/>
              </a:solidFill>
              <a:ln w="9525" cap="flat" cmpd="sng" algn="ctr">
                <a:solidFill>
                  <a:srgbClr val="043D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3A-4DCF-B1F1-CC46A2D2A1CC}"/>
              </c:ext>
            </c:extLst>
          </c:dPt>
          <c:dPt>
            <c:idx val="20"/>
            <c:invertIfNegative val="0"/>
            <c:bubble3D val="0"/>
            <c:spPr>
              <a:solidFill>
                <a:srgbClr val="009194"/>
              </a:solidFill>
              <a:ln w="9525" cap="flat" cmpd="sng" algn="ctr">
                <a:solidFill>
                  <a:srgbClr val="043D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A43A-4DCF-B1F1-CC46A2D2A1CC}"/>
              </c:ext>
            </c:extLst>
          </c:dPt>
          <c:dPt>
            <c:idx val="21"/>
            <c:invertIfNegative val="0"/>
            <c:bubble3D val="0"/>
            <c:spPr>
              <a:solidFill>
                <a:srgbClr val="009194"/>
              </a:solidFill>
              <a:ln w="9525" cap="flat" cmpd="sng" algn="ctr">
                <a:solidFill>
                  <a:srgbClr val="043D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A43A-4DCF-B1F1-CC46A2D2A1CC}"/>
              </c:ext>
            </c:extLst>
          </c:dPt>
          <c:dPt>
            <c:idx val="22"/>
            <c:invertIfNegative val="0"/>
            <c:bubble3D val="0"/>
            <c:spPr>
              <a:solidFill>
                <a:srgbClr val="009194"/>
              </a:solidFill>
              <a:ln w="9525" cap="flat" cmpd="sng" algn="ctr">
                <a:solidFill>
                  <a:srgbClr val="043D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F-A43A-4DCF-B1F1-CC46A2D2A1CC}"/>
              </c:ext>
            </c:extLst>
          </c:dPt>
          <c:dPt>
            <c:idx val="23"/>
            <c:invertIfNegative val="0"/>
            <c:bubble3D val="0"/>
            <c:spPr>
              <a:solidFill>
                <a:srgbClr val="009194"/>
              </a:solidFill>
              <a:ln w="9525" cap="flat" cmpd="sng" algn="ctr">
                <a:solidFill>
                  <a:srgbClr val="043D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11-A43A-4DCF-B1F1-CC46A2D2A1CC}"/>
              </c:ext>
            </c:extLst>
          </c:dPt>
          <c:dPt>
            <c:idx val="24"/>
            <c:invertIfNegative val="0"/>
            <c:bubble3D val="0"/>
            <c:spPr>
              <a:solidFill>
                <a:srgbClr val="009194"/>
              </a:solidFill>
              <a:ln w="9525" cap="flat" cmpd="sng" algn="ctr">
                <a:solidFill>
                  <a:srgbClr val="043D3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13-A43A-4DCF-B1F1-CC46A2D2A1CC}"/>
              </c:ext>
            </c:extLst>
          </c:dPt>
          <c:cat>
            <c:strRef>
              <c:f>'diag 21'!$B$14:$B$38</c:f>
              <c:strCache>
                <c:ptCount val="2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Prognos 2020</c:v>
                </c:pt>
                <c:pt idx="16">
                  <c:v>Prognos 2021</c:v>
                </c:pt>
                <c:pt idx="17">
                  <c:v>Prognos 2022</c:v>
                </c:pt>
                <c:pt idx="18">
                  <c:v>Prognos 2023</c:v>
                </c:pt>
                <c:pt idx="19">
                  <c:v>Prognos 2024</c:v>
                </c:pt>
                <c:pt idx="20">
                  <c:v>Prognos 2025</c:v>
                </c:pt>
                <c:pt idx="21">
                  <c:v>Prognos 2026</c:v>
                </c:pt>
                <c:pt idx="22">
                  <c:v>Prognos 2027</c:v>
                </c:pt>
                <c:pt idx="23">
                  <c:v>Prognos 2028</c:v>
                </c:pt>
                <c:pt idx="24">
                  <c:v>Prognos 2029</c:v>
                </c:pt>
              </c:strCache>
            </c:strRef>
          </c:cat>
          <c:val>
            <c:numRef>
              <c:f>'diag 21'!$C$14:$C$38</c:f>
              <c:numCache>
                <c:formatCode>#,##0</c:formatCode>
                <c:ptCount val="25"/>
                <c:pt idx="0">
                  <c:v>53131</c:v>
                </c:pt>
                <c:pt idx="1">
                  <c:v>59906</c:v>
                </c:pt>
                <c:pt idx="2">
                  <c:v>53051</c:v>
                </c:pt>
                <c:pt idx="3">
                  <c:v>56813</c:v>
                </c:pt>
                <c:pt idx="4">
                  <c:v>36638</c:v>
                </c:pt>
                <c:pt idx="5">
                  <c:v>47614</c:v>
                </c:pt>
                <c:pt idx="6">
                  <c:v>55253</c:v>
                </c:pt>
                <c:pt idx="7">
                  <c:v>54417</c:v>
                </c:pt>
                <c:pt idx="8">
                  <c:v>57451</c:v>
                </c:pt>
                <c:pt idx="9">
                  <c:v>65427</c:v>
                </c:pt>
                <c:pt idx="10">
                  <c:v>78688</c:v>
                </c:pt>
                <c:pt idx="11">
                  <c:v>97325</c:v>
                </c:pt>
                <c:pt idx="12">
                  <c:v>87743</c:v>
                </c:pt>
                <c:pt idx="13">
                  <c:v>81364</c:v>
                </c:pt>
                <c:pt idx="14">
                  <c:v>74542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43A-4DCF-B1F1-CC46A2D2A1CC}"/>
            </c:ext>
          </c:extLst>
        </c:ser>
        <c:ser>
          <c:idx val="1"/>
          <c:order val="1"/>
          <c:tx>
            <c:strRef>
              <c:f>'diag 21'!$D$4</c:f>
              <c:strCache>
                <c:ptCount val="1"/>
                <c:pt idx="0">
                  <c:v>Region</c:v>
                </c:pt>
              </c:strCache>
            </c:strRef>
          </c:tx>
          <c:spPr>
            <a:solidFill>
              <a:srgbClr val="043D3A"/>
            </a:solidFill>
            <a:ln w="9525" cap="flat" cmpd="sng" algn="ctr">
              <a:solidFill>
                <a:sysClr val="windowText" lastClr="000000">
                  <a:lumMod val="10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043D3A"/>
              </a:solidFill>
              <a:ln w="9525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16-A43A-4DCF-B1F1-CC46A2D2A1CC}"/>
              </c:ext>
            </c:extLst>
          </c:dPt>
          <c:dPt>
            <c:idx val="16"/>
            <c:invertIfNegative val="0"/>
            <c:bubble3D val="0"/>
            <c:spPr>
              <a:solidFill>
                <a:srgbClr val="043D3A"/>
              </a:solidFill>
              <a:ln w="9525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18-A43A-4DCF-B1F1-CC46A2D2A1CC}"/>
              </c:ext>
            </c:extLst>
          </c:dPt>
          <c:dPt>
            <c:idx val="17"/>
            <c:invertIfNegative val="0"/>
            <c:bubble3D val="0"/>
            <c:spPr>
              <a:solidFill>
                <a:srgbClr val="043D3A"/>
              </a:solidFill>
              <a:ln w="9525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1A-A43A-4DCF-B1F1-CC46A2D2A1CC}"/>
              </c:ext>
            </c:extLst>
          </c:dPt>
          <c:dPt>
            <c:idx val="18"/>
            <c:invertIfNegative val="0"/>
            <c:bubble3D val="0"/>
            <c:spPr>
              <a:solidFill>
                <a:srgbClr val="043D3A"/>
              </a:solidFill>
              <a:ln w="9525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1C-A43A-4DCF-B1F1-CC46A2D2A1CC}"/>
              </c:ext>
            </c:extLst>
          </c:dPt>
          <c:dPt>
            <c:idx val="19"/>
            <c:invertIfNegative val="0"/>
            <c:bubble3D val="0"/>
            <c:spPr>
              <a:solidFill>
                <a:srgbClr val="043D3A"/>
              </a:solidFill>
              <a:ln w="9525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1E-A43A-4DCF-B1F1-CC46A2D2A1CC}"/>
              </c:ext>
            </c:extLst>
          </c:dPt>
          <c:dPt>
            <c:idx val="20"/>
            <c:invertIfNegative val="0"/>
            <c:bubble3D val="0"/>
            <c:spPr>
              <a:solidFill>
                <a:srgbClr val="043D3A"/>
              </a:solidFill>
              <a:ln w="9525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20-A43A-4DCF-B1F1-CC46A2D2A1CC}"/>
              </c:ext>
            </c:extLst>
          </c:dPt>
          <c:dPt>
            <c:idx val="21"/>
            <c:invertIfNegative val="0"/>
            <c:bubble3D val="0"/>
            <c:spPr>
              <a:solidFill>
                <a:srgbClr val="043D3A"/>
              </a:solidFill>
              <a:ln w="9525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22-A43A-4DCF-B1F1-CC46A2D2A1CC}"/>
              </c:ext>
            </c:extLst>
          </c:dPt>
          <c:dPt>
            <c:idx val="22"/>
            <c:invertIfNegative val="0"/>
            <c:bubble3D val="0"/>
            <c:spPr>
              <a:solidFill>
                <a:srgbClr val="043D3A"/>
              </a:solidFill>
              <a:ln w="9525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24-A43A-4DCF-B1F1-CC46A2D2A1CC}"/>
              </c:ext>
            </c:extLst>
          </c:dPt>
          <c:dPt>
            <c:idx val="23"/>
            <c:invertIfNegative val="0"/>
            <c:bubble3D val="0"/>
            <c:spPr>
              <a:solidFill>
                <a:srgbClr val="043D3A"/>
              </a:solidFill>
              <a:ln w="9525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26-A43A-4DCF-B1F1-CC46A2D2A1CC}"/>
              </c:ext>
            </c:extLst>
          </c:dPt>
          <c:dPt>
            <c:idx val="24"/>
            <c:invertIfNegative val="0"/>
            <c:bubble3D val="0"/>
            <c:spPr>
              <a:solidFill>
                <a:srgbClr val="043D3A"/>
              </a:solidFill>
              <a:ln w="9525" cap="flat" cmpd="sng" algn="ctr">
                <a:solidFill>
                  <a:sysClr val="windowText" lastClr="000000">
                    <a:lumMod val="10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28-A43A-4DCF-B1F1-CC46A2D2A1CC}"/>
              </c:ext>
            </c:extLst>
          </c:dPt>
          <c:cat>
            <c:strRef>
              <c:f>'diag 21'!$B$14:$B$38</c:f>
              <c:strCache>
                <c:ptCount val="2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Prognos 2020</c:v>
                </c:pt>
                <c:pt idx="16">
                  <c:v>Prognos 2021</c:v>
                </c:pt>
                <c:pt idx="17">
                  <c:v>Prognos 2022</c:v>
                </c:pt>
                <c:pt idx="18">
                  <c:v>Prognos 2023</c:v>
                </c:pt>
                <c:pt idx="19">
                  <c:v>Prognos 2024</c:v>
                </c:pt>
                <c:pt idx="20">
                  <c:v>Prognos 2025</c:v>
                </c:pt>
                <c:pt idx="21">
                  <c:v>Prognos 2026</c:v>
                </c:pt>
                <c:pt idx="22">
                  <c:v>Prognos 2027</c:v>
                </c:pt>
                <c:pt idx="23">
                  <c:v>Prognos 2028</c:v>
                </c:pt>
                <c:pt idx="24">
                  <c:v>Prognos 2029</c:v>
                </c:pt>
              </c:strCache>
            </c:strRef>
          </c:cat>
          <c:val>
            <c:numRef>
              <c:f>'diag 21'!$D$14:$D$38</c:f>
              <c:numCache>
                <c:formatCode>#,##0</c:formatCode>
                <c:ptCount val="25"/>
                <c:pt idx="0">
                  <c:v>16188</c:v>
                </c:pt>
                <c:pt idx="1">
                  <c:v>20342</c:v>
                </c:pt>
                <c:pt idx="2">
                  <c:v>18981</c:v>
                </c:pt>
                <c:pt idx="3">
                  <c:v>17832</c:v>
                </c:pt>
                <c:pt idx="4">
                  <c:v>13768</c:v>
                </c:pt>
                <c:pt idx="5">
                  <c:v>16234</c:v>
                </c:pt>
                <c:pt idx="6">
                  <c:v>19825</c:v>
                </c:pt>
                <c:pt idx="7">
                  <c:v>18948</c:v>
                </c:pt>
                <c:pt idx="8">
                  <c:v>20977</c:v>
                </c:pt>
                <c:pt idx="9">
                  <c:v>23307</c:v>
                </c:pt>
                <c:pt idx="10">
                  <c:v>25362</c:v>
                </c:pt>
                <c:pt idx="11">
                  <c:v>26857</c:v>
                </c:pt>
                <c:pt idx="12">
                  <c:v>30227</c:v>
                </c:pt>
                <c:pt idx="13">
                  <c:v>28191</c:v>
                </c:pt>
                <c:pt idx="14">
                  <c:v>31587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A43A-4DCF-B1F1-CC46A2D2A1CC}"/>
            </c:ext>
          </c:extLst>
        </c:ser>
        <c:ser>
          <c:idx val="2"/>
          <c:order val="2"/>
          <c:tx>
            <c:strRef>
              <c:f>'diag 21'!$E$4</c:f>
              <c:strCache>
                <c:ptCount val="1"/>
                <c:pt idx="0">
                  <c:v>Kommun (prognos)</c:v>
                </c:pt>
              </c:strCache>
            </c:strRef>
          </c:tx>
          <c:spPr>
            <a:solidFill>
              <a:srgbClr val="009194"/>
            </a:solidFill>
            <a:ln>
              <a:solidFill>
                <a:srgbClr val="043D3A"/>
              </a:solidFill>
            </a:ln>
            <a:effectLst/>
          </c:spPr>
          <c:invertIfNegative val="0"/>
          <c:cat>
            <c:strRef>
              <c:f>'diag 21'!$B$14:$B$38</c:f>
              <c:strCache>
                <c:ptCount val="2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Prognos 2020</c:v>
                </c:pt>
                <c:pt idx="16">
                  <c:v>Prognos 2021</c:v>
                </c:pt>
                <c:pt idx="17">
                  <c:v>Prognos 2022</c:v>
                </c:pt>
                <c:pt idx="18">
                  <c:v>Prognos 2023</c:v>
                </c:pt>
                <c:pt idx="19">
                  <c:v>Prognos 2024</c:v>
                </c:pt>
                <c:pt idx="20">
                  <c:v>Prognos 2025</c:v>
                </c:pt>
                <c:pt idx="21">
                  <c:v>Prognos 2026</c:v>
                </c:pt>
                <c:pt idx="22">
                  <c:v>Prognos 2027</c:v>
                </c:pt>
                <c:pt idx="23">
                  <c:v>Prognos 2028</c:v>
                </c:pt>
                <c:pt idx="24">
                  <c:v>Prognos 2029</c:v>
                </c:pt>
              </c:strCache>
            </c:strRef>
          </c:cat>
          <c:val>
            <c:numRef>
              <c:f>'diag 21'!$E$14:$E$38</c:f>
              <c:numCache>
                <c:formatCode>General</c:formatCode>
                <c:ptCount val="25"/>
                <c:pt idx="15" formatCode="#,##0">
                  <c:v>85594.53136678139</c:v>
                </c:pt>
                <c:pt idx="16" formatCode="#,##0">
                  <c:v>85591.727161241637</c:v>
                </c:pt>
                <c:pt idx="17" formatCode="#,##0">
                  <c:v>85387.746497484884</c:v>
                </c:pt>
                <c:pt idx="18" formatCode="#,##0">
                  <c:v>85508.837386348052</c:v>
                </c:pt>
                <c:pt idx="19" formatCode="#,##0">
                  <c:v>85773.178773380001</c:v>
                </c:pt>
                <c:pt idx="20" formatCode="#,##0">
                  <c:v>85239.130572065682</c:v>
                </c:pt>
                <c:pt idx="21" formatCode="#,##0">
                  <c:v>85843.651387419697</c:v>
                </c:pt>
                <c:pt idx="22" formatCode="#,##0">
                  <c:v>87908.245623830997</c:v>
                </c:pt>
                <c:pt idx="23" formatCode="#,##0">
                  <c:v>89804.281763415682</c:v>
                </c:pt>
                <c:pt idx="24" formatCode="#,##0">
                  <c:v>91054.375630489099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A43A-4DCF-B1F1-CC46A2D2A1CC}"/>
            </c:ext>
          </c:extLst>
        </c:ser>
        <c:ser>
          <c:idx val="3"/>
          <c:order val="3"/>
          <c:tx>
            <c:strRef>
              <c:f>'diag 21'!$F$4</c:f>
              <c:strCache>
                <c:ptCount val="1"/>
                <c:pt idx="0">
                  <c:v>Region (prognos)</c:v>
                </c:pt>
              </c:strCache>
            </c:strRef>
          </c:tx>
          <c:spPr>
            <a:solidFill>
              <a:srgbClr val="043D3A"/>
            </a:solidFill>
            <a:ln>
              <a:solidFill>
                <a:srgbClr val="043D3A"/>
              </a:solidFill>
            </a:ln>
            <a:effectLst/>
          </c:spPr>
          <c:invertIfNegative val="0"/>
          <c:cat>
            <c:strRef>
              <c:f>'diag 21'!$B$14:$B$38</c:f>
              <c:strCache>
                <c:ptCount val="2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Prognos 2020</c:v>
                </c:pt>
                <c:pt idx="16">
                  <c:v>Prognos 2021</c:v>
                </c:pt>
                <c:pt idx="17">
                  <c:v>Prognos 2022</c:v>
                </c:pt>
                <c:pt idx="18">
                  <c:v>Prognos 2023</c:v>
                </c:pt>
                <c:pt idx="19">
                  <c:v>Prognos 2024</c:v>
                </c:pt>
                <c:pt idx="20">
                  <c:v>Prognos 2025</c:v>
                </c:pt>
                <c:pt idx="21">
                  <c:v>Prognos 2026</c:v>
                </c:pt>
                <c:pt idx="22">
                  <c:v>Prognos 2027</c:v>
                </c:pt>
                <c:pt idx="23">
                  <c:v>Prognos 2028</c:v>
                </c:pt>
                <c:pt idx="24">
                  <c:v>Prognos 2029</c:v>
                </c:pt>
              </c:strCache>
            </c:strRef>
          </c:cat>
          <c:val>
            <c:numRef>
              <c:f>'diag 21'!$F$14:$F$38</c:f>
              <c:numCache>
                <c:formatCode>General</c:formatCode>
                <c:ptCount val="25"/>
                <c:pt idx="15">
                  <c:v>28855.873269081665</c:v>
                </c:pt>
                <c:pt idx="16">
                  <c:v>28791.151955939498</c:v>
                </c:pt>
                <c:pt idx="17">
                  <c:v>28716.96240483395</c:v>
                </c:pt>
                <c:pt idx="18">
                  <c:v>28661.984352527208</c:v>
                </c:pt>
                <c:pt idx="19">
                  <c:v>28678.632484816546</c:v>
                </c:pt>
                <c:pt idx="20">
                  <c:v>28634.315865380355</c:v>
                </c:pt>
                <c:pt idx="21">
                  <c:v>28687.392220362068</c:v>
                </c:pt>
                <c:pt idx="22">
                  <c:v>28698.97766595818</c:v>
                </c:pt>
                <c:pt idx="23">
                  <c:v>28767.655644382823</c:v>
                </c:pt>
                <c:pt idx="24">
                  <c:v>28847.580219515097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A43A-4DCF-B1F1-CC46A2D2A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747155824"/>
        <c:axId val="747164352"/>
      </c:barChart>
      <c:catAx>
        <c:axId val="747155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10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10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Med" panose="020B0604020202020204" pitchFamily="34" charset="0"/>
                <a:ea typeface="Arial"/>
                <a:cs typeface="Arial"/>
              </a:defRPr>
            </a:pPr>
            <a:endParaRPr lang="sv-SE"/>
          </a:p>
        </c:txPr>
        <c:crossAx val="747164352"/>
        <c:crosses val="autoZero"/>
        <c:auto val="1"/>
        <c:lblAlgn val="ctr"/>
        <c:lblOffset val="100"/>
        <c:noMultiLvlLbl val="0"/>
      </c:catAx>
      <c:valAx>
        <c:axId val="74716435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ysClr val="window" lastClr="FFFFFF">
                  <a:lumMod val="10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10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Med" panose="020B0604020202020204" pitchFamily="34" charset="0"/>
                <a:ea typeface="Arial"/>
                <a:cs typeface="Arial"/>
              </a:defRPr>
            </a:pPr>
            <a:endParaRPr lang="sv-SE"/>
          </a:p>
        </c:txPr>
        <c:crossAx val="747155824"/>
        <c:crosses val="autoZero"/>
        <c:crossBetween val="between"/>
      </c:valAx>
      <c:spPr>
        <a:solidFill>
          <a:srgbClr val="E6E6E7">
            <a:lumMod val="50000"/>
            <a:lumOff val="50000"/>
          </a:srgbClr>
        </a:solidFill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NeueLT Std Med" panose="020B0604020202020204" pitchFamily="34" charset="0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000">
          <a:latin typeface="HelveticaNeueLT Std Med" panose="020B0604020202020204" pitchFamily="34" charset="0"/>
          <a:ea typeface="Arial"/>
          <a:cs typeface="Arial"/>
        </a:defRPr>
      </a:pPr>
      <a:endParaRPr lang="sv-S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0.62574</cdr:x>
      <cdr:y>0.1143</cdr:y>
    </cdr:from>
    <cdr:to>
      <cdr:x>0.97337</cdr:x>
      <cdr:y>0.80645</cdr:y>
    </cdr:to>
    <cdr:sp macro="" textlink="">
      <cdr:nvSpPr>
        <cdr:cNvPr id="2" name="Rektangel 1"/>
        <cdr:cNvSpPr/>
      </cdr:nvSpPr>
      <cdr:spPr>
        <a:xfrm xmlns:a="http://schemas.openxmlformats.org/drawingml/2006/main">
          <a:off x="3223260" y="411480"/>
          <a:ext cx="1790700" cy="24917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0.70562</cdr:x>
      <cdr:y>0.12488</cdr:y>
    </cdr:from>
    <cdr:to>
      <cdr:x>0.89201</cdr:x>
      <cdr:y>0.1905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3634740" y="449580"/>
          <a:ext cx="96012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800">
              <a:latin typeface="HelveticaNeueLT Std Med" panose="020B0604020202020204" pitchFamily="34" charset="0"/>
            </a:rPr>
            <a:t>Prognos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54E-2014-4785-8012-306E2C90A049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09CD2-B614-4614-9A69-7DBED04829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43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Inledning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Denna rapport syftar till att ge en helhetsbild av kompetensutmaningen som arbetsgivarna i välfärden står inför, samtidigt som vi vill visa vad kommuner och regioner gör – och kan göra – för att möta utmaningen.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Rapporten är en kortversion av Möt välfärdens kompetensutmaning – Rekryteringsrapport 2020. Den består av två delar, i den första delen redovisas rekryteringsprognosen, som beskriver hur behoven av anställda i välfärden förändras samt hur många som förväntas gå i pension under perioden 2019–2029. I den andra delen redovisas SKR:s strategier för att möta den kompetensutmaning som prognosen beskriver. 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Prognosen tas fram av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Sweco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på uppdrag av SKR. Den bygger på SKR:s personalstatistik fr ån november 2019 och Statistiska Centralbyråns (SCB) befolkningsprognos från april 2020. Prognosen fångar inte upp osäkerheter i form av konjunktursvängningar, kriser eller andra externa faktorer, som kan på verka behovsutvecklingen. Inte heller tar prognosen hänsyn till utveckling av arbetssätt eller arbetsorganisationer som uppstår i kommuner och regioner. Det innebär att effekterna av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coronapandemin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vad gäller förändrade arbetssätt och nya lösningar inte ingår i prognosen.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den som vill veta mer finns det utförliga beskrivningar i rapporten Möt välfärdens kompetensutmaning – Rekryteringsrapport 2020 som finns på SKR:s hemsida.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Sveriges viktigaste jobb finns i välfärden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rapporten presenteras en prognos över behovsökningen av anställda samt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pensionsavgångar de kommande tio åren, samt nio strategier för att möta kompetensutmaningen.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Rapporten är en del av SKR:s satsning Sveriges Viktigaste Jobb.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Satsningen syftar till att öka kunskapen om välfärdsjobben och om kommuner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regioner som arbetsgivare. Tidigare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poddar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och rapporter på samma tema: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Digitalisering i välfärden – Attityder och erfarenheter bland medarbetare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studenter (2020).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Personalen i välfärden – Personalstatistik för kommuner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regioner 2019 (2020).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Mitt i livet – Attityder till jobb, yrkesväxling och ett förlängt arbetsliv (2019).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Unga om välfärdsjobben – En studie om ungas attityder och intresse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välfärdsjobben (2019).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Sveriges Viktigaste Jobb-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podden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Rapporten är framtagen av Bodil Umegård, Johanna Öqvist och Somia Frej,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underlag är framtagna av Sophia Olofsson och Johannes Johansson, avdelningen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arbetsgivarpolitik.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7A565-D0C0-4DA1-BB16-8947EE00CE0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926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finns mycket kommuner och regioner gör, och kan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göra, för att minska de ökade rekryteringsbehoven.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handlar om att skapa förutsättningar för att få fler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vilja och kunna jobba heltid och förlänga yrkeslivet.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Nya lösningar genom till exempel förändrade arbetssätt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teknik kan också minska behoven.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Nya lösningar: Ändrade arbetssätt och teknologi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minskar personalbehoven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Utöver ett ökat heltidsarbete kan även nya arbetssätt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användande av ny teknologi minska behovsökningen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anställda i välfärden. Det är också vad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kommuner och regioner har gjort under de senaste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åren – och inte minst under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coronapandemin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2020.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kommuner och regioner effektiviserar välfärdstjänsterna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0,5 % per år skulle det minska behovsökningen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anställda med omkring 6 500 personer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varje år. Det är svårt att säga i vilken takt och utsträckning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kommer ske i olika delar av välfärden,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 scenariot visar på potentialen.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984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2019 arbetade medarbetarna i kommuner och regioner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 än tidigare. Det beror främst på att fler arbetar heltid men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också att deltidsanställda har gått upp i tid. Deltidsarbete är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fortfarande betydligt vanligare i välfärden än i de flesta andra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branscher och därmed finns en potential för att möta kompetensutmaningen.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 sätt att redovisa hur mycket personalen arbetar är genom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genomsnittliga sysselsättningsgraden, som visar hur mycket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medarbetarna arbetar i procent av heltid. De senaste tio åren har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sysselsättningsgraden (SSG) ökat med cirka tre procentenheter,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vilket motsvarar ungefär 3 000 anställda per år i kommuner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regioner. I scenariot antas den genomsnittliga sysselsättningsgraden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gradvis öka från 92 till 95 procent i alla ålders- och personalgrupper,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vill säga lika mycket som under de senaste tio åren.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37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Antalet medarbetare som är 65 år och äldre har mer än fördubblats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kommuner och regioner de senaste tio åren. En av tre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medarbetare över 55 år tror också att de kommer gå i pension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 67 års ålder eller senare. Förutom att normen om när arbetslivet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avslutas förskjuts så innebär de närmaste tio åren att lagstiftningsändringar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föreslagna och kan träda i kraft, vilket i sin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 tros skynda på benägenheten att arbeta längre. Om avgångsåldern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 till 2029 gradvis ökar till: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66 år minskar det förväntade antalet pensioneringar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 26 400 per år i välfärden.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67 år minskar det förväntade antalet pensioneringar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 24 100 per år i välfärden.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878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Kommuner och regioner har hanterat flera stora rekryteringsutmaningar tidigare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perioden 2005–2019 har antalet anställda i kommuner och regioner både minskat och ökat. 2019 fanns 77 000 fler anställda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än 2005. De allra flesta personalgrupper inom kommuner och regioner har ökat i antal de senaste tio åren. Under samma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 har antalet sysselsatta i privat regi inom kommunala välfärdstjänster ökat från 90 000 till 160 000.5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Varje år rekryterar kommuner och regioner många nya medarbetare 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Behovet av rekryteringar kommande år ligger inte i nivå med rekordrekryteringsåren 2015–2017 men det är betydligt fler rekryteringar än vad det varit i genomsnitt de senaste 15 åren.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kommande tio åren beräknas antalet nya rekryteringar till kommun- och regionsektorn vara cirka 115 000 personer per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år, om inget förändras.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7A565-D0C0-4DA1-BB16-8947EE00CE09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1372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Kommande år beräknas antalet anställda i kommuner och regioner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fortsätta öka, samtidigt som det kommer att vara hård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konkurrens om arbetskraften. Arbetsgivare i kommuner och regioner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kommer därför att behöva lägga större fokus på att behålla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medarbetare och jobba med omställning.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handlar också om hur befintliga medarbetare används; vad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krävs för att de ska arbeta heltid? Kunna och vilja arbeta längre?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Fylla på med kompetens och lära nytt senare i arbetslivet?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Nio strategier. Nio möjligheter.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Här beskrivs nio strategier som visar vad kommuner och regioner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göra och gör för att möta kompetensutmaningen. Syftet är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visa på flera möjliga sätt för kommuner och regioner att ta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 an eller intensifiera arbetet – idag och framöver.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Strategierna har reviderats för att bättre möta förändrade förutsättningar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ökade behov av välfärd som präglar 2020-talet.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Strategierna är indelade i tre områden, som i sin tur innefattar tre strategier.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Kompetens- och omställningsavtalet – KOM-KR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 unikt avtal på svensk arbetsmarknad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trädde i kraft under våren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2020. Avtalet slöts av samtliga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parter6 och gäller kommuner,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regioner och medlemmar i Sobona.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Syftet med a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vtalet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är att möta så väl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verksamhetens kompetensförsörjningsbehov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verksamhetens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arbetstagarens behov av omställning.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fokus på behovet av att bredda,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specialisera och skifta kompetens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 tillsvidareanställda och visstidsanställda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medarbetare ger avtalet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arbetsgivarna verktyg att möta 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kommande behoven i verksamheten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samtidigt som höjd kompetens hos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medarbetarna ökar möjligheterna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 karriärutveckling. Avtalet förvaltas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Omställningsfonden.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531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att stå sig i den hårda konkurrensen om arbetskraft behöver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kommuner och regioner fortsätta att vara attraktiva arbetsgivare.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är centralt både för att nå framtida medarbetare och nya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grupper, men också för att nuvarande medarbetare ska utvecklas,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vara engagerade och göra ett bra jobb.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Många efterfrågar meningsfulla arbeten, de finns i välfärden!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 strategiskt arbete med kompetens- och karriärutveckling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bidrar till såväl ökat engagemang bland medarbetarna, som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 verksamhetens utveckling och kvalitet. Att medarbetarnas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engagemang, kunskap och erfarenheter tillvaratas ställer stora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krav på chefer och ledare – som behöver goda organisatoriska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förutsättningar.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Lyft fram verksamhetens resultat – en verksamhet som är framgångsrik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upplevs som attraktiv av både befintliga och potentiella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medarbetare.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049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 arbete i välfärden innebär ofta ett komplext uppdrag i en föränderlig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värld.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Medarbetare i välfärden – såväl nya som erfarna – har en hög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kunskapsnivå och behöver få möjlighet till kontinuerlig kompetensutveckling.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Arbetsgivare kan stödja medarbetarnas utveckling genom 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 olika insatser. För nya medarbetare är introduktion och tillgång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 mentorskap eller handledning viktigt. Att ha tid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möjlighet för kollegialt lärande underlättar när nya kunskaper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 omsättas i praktiskt arbete. Att skapa och visa modeller för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kompetens- och karriärutveckling ger medarbetarna chansen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utveckla både sig själva och verksamheten – vilket samtidigt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gör jobben mer attraktiva.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Kompetensutveckling och omställning underlättar både för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medarbetarna att ta sig an nya eller förändrade arbetsuppgifter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såväl som för verksamhetens utveckling.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04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Kommuner och regioner erbjuder sina chefer möjlighet att leda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samarbeta med kompetenta och välutbildade medarbetare.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Få branscher har dessutom så meningsfulla och viktiga uppdrag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välfärden.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Goda organisatoriska förutsättningar och stödstrukturer är viktigt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att det ska vara utvecklande och hållbart att vara chef. Det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handlar bland annat om antalet underställda medarbetare, tillgång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 administrativt och tekniskt stöd, närhet till närmsta chef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dialog samt tillgång till arenor där chefer kan mötas och ge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varandra stöd.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Ledarskapet är avgörande för välfärdens möjligheter att attrahera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behålla kompetenta och engagerade medarbetare. För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utveckla välfärden behövs chefer som kan leda och driva förändring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tillsammans med sina medarbetare. En avgörande roll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spelar de chefer som finns närmast brukare, patienter, elever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invånare.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Välfärden har inte råd att missa bra chefer. Det är viktigt att kvalitetssäkra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de kriterier och processer som används för att identifiera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rekrytera chefer gynnar mångfald och jämställdhet.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257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Välfärdens arbetsgivare behöver se och ta tillvara all kompetens.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Samtidigt som kompetensbehoven är stora finns många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personer som står långt ifrån arbetsmarknaden. Arbetsgivare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spelar en viktig roll genom att tidigt knyta kontakt och möjliggöra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praktik och anställning. Det gör att personerna kan få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nödvändiga erfarenheter för rätt jobb.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Jämställda arbetsplatser är attraktiva arbetsplatser för både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kvinnor och män. Idag är fyra av fem anställda i kommuner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regioner kvinnor.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 vara på intresset hos unga men även intresset hos de som jobbar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andra branscher. Informera om och låt fler pröva på jobben.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459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 att tänka nytt och våga utmana det traditionella kan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arbetsgivaren hitta nya lösningar för att möta kompetensutmaningen.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handlar om att utveckla arbetssätt och att hitta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nya samarbeten så att varje medarbetares kompetens används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ett ändamålsenligt sätt och att tekniken används smart. På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så sätt kan arbetsgivarna minska rekryteringsbehovet och samtidigt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möta invånarnas ökade krav på högre kvalitet i välfärden.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att få till förändring är delaktighet, samverkan och ledarskap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centralt.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finns mycket att lära av den snabba omställning som skedde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när pandemin drabbade Sverige. Många verksamheter ställde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snabbt om exempelvis började lärare i gymnasieskolan distansundervisa,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från en dag till en annan. Hälso- och sjukvården organiserade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hela verksamheter för att möta de ökade behoven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intensivvård.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106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016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 att använda tekniken smart kan invånare få en mer tillgänglig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välfärd av högre kvalitet. Samtidigt kan det minska rekryteringsbehoven.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utnyttja tekniken smart innebär att utmana det traditionella –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något som ställer stora krav på delaktighet, ledarskap och digital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kompetens. Syftet och vad som ska uppnås behöver vara tydligt.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 medarbetares digitala kompetens kommer att behöva utvecklas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kontinuerligt över tid och därutöver kommer antalet personer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spetskompetens kopplat till digitaliseringens utveckling att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behöva öka.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utvecklad styrning och organisation är centralt för att förändra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beteenden och arbetssätt med stöd av digital teknik. Genom samverkan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skapas delaktighet på alla nivåer i organisationen.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Tekniken är inget mål i sig. Den behöver användas som ett stöd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att uppnå verksamhetens mål – den ska underlätta, avlasta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stödja medarbetarna i deras arbete.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107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Kompetensutmaningen kommer inte att lösas enbart genom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rekrytera fler medarbetare. Det är viktigt att den kompetens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finns i organisationen används och utvecklas utifrån verksamhetens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behov. När normer och gamla arbetssätt utmanas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den samlade kompetensen användas bättre.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Varje arbetsplats behöver gå igenom verksamheten utifrån 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arbetsuppgifter som behöver utföras för att nå verksamhetsmålen.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 att tillsammans med medarbetarna se över vad som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görs, vem som utför uppgifterna och hur arbetet genomförs kan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 samlade kompetensen användas på ett bättre sätt. Det kan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leda till att arbetsuppgifter kan flyttas mellan yrkesgrupper – eller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nya yrkesgrupper och kompetenser som tidigare inte funnits i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verksamheten blir en del av lösningen.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kan också handla om att samla kompetenser i team med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syftet att använda kompetensen bättre.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70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När resurserna är begränsade behöver värdeskapande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meningsfulla samarbeten skapas för att möta medborgarnas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behov av välfärd. Kommuner och regioner behöver våga tänka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nytt och testa tillsammans!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undersöka möjligheter för samarbete över geografiska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organisatoriska gränser är ett sätt att utveckla välfärden. Redan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 finns många sådana samarbeten mellan och inom kommuner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regioner. Det handlar om att samarbeta över och inom enhets-,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förvaltnings-, kommun- och regiongränser och exempelvis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 på resurser och kompetenser.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samarbeta med omkringliggande aktörer såsom myndigheter,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lärosäten och civilsamhället kan bidra till att utveckla verksamheten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nå verksamhetens mål.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0800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 hållbart arbetsliv är avgörande för att fler medarbetare ska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kunna och vilja arbeta mer och längre. Att arbeta med människor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gör jobben i välfärden attraktiva och meningsfulla. Samtidigt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medför detta också utmaningar.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 hållbart arbetsliv för alla medarbetare ställer stora krav på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arbetsgivarna att bedriva ett strukturerat och förebyggande arbetsmiljöarbete,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så att medarbetares engagemang tillvaratas samtidigt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risken för ohälsa minskar. På så vis ökar arbetsgivarnas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möjligheter att hålla sjukfrånvaron på en låg och stabil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nivå, samtidigt som fler medarbetare har möjlighet att förlänga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sitt arbetsliv i takt med att fler lever längre.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Heltidsarbete som norm är en del av nyckeln till ökad jämställdhet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 ökad närvaro på arbetsmarknaden. Att arbeta för att öka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heltidsarbetet är en viktig åtgärd för att minska skillnaderna mellan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män och kvinnor i arbetslivet samtidigt som verksamheternas tillgång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 kompetens stärks.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032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Arbetsgivarna behöver skapa förutsättningar så att medarbetarna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upprätthålla det engagemang och den höga graden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meningsfullhet som jobben innebär.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betydande andel av yrkena i kommuner och regioner utgör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så kallade kontaktyrken. För att hantera utmaningarna med kontaktyrken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långsiktigt systematiskt arbetsmiljöarbete (SAM) nyckeln.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att lyckas i arbetsmiljöarbetet måste insatser göras utifrån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såväl hälsofrämjande och förebyggande som efterhjälpande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rehabiliterande perspektiv. Åtgärder i ett systematiskt förebyggande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arbetsmiljöarbete ger ökade möjligheter till ett arbetsliv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en god arbetsmiljö och en snabbare återgång i arbete för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som befinner sig i sjukskrivning.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Arbetsmiljöarbete ska bedrivas i samverkan. Inom ramen för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samverkanssystemet förs kontinuerligt en gemensam dialog mellan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chefer och medarbetare om verksamhetens utveckling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kopplingen mellan arbetsmiljö- och verksamhetsfrågor lyfts fram.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33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stor andel medarbetare i kommuner och regioner arbetar fortfarande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deltid. Kvinnor arbetar mer deltid än män oavsett yrkesgrupp.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Målet är att heltidsarbete ska vara norm i alla verksamheter.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Viktiga steg för att ställa om till en heltidsorganisation är att alla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nyanställningar är på heltid, att deltidsanställda erbjuds heltidsanställning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att beslut om önskad sysselsättningsgrad i kommuner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successivt fasas ut.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Arbetet med att införa heltidsarbete som norm är långsiktigt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kräver uthållighet, från både chefer och medarbetare. För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öka heltidsarbetet krävs en grundläggande förändring av hur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verksamheterna organiseras och bemannas. Ofta innebär arbetet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 förändringar för samtliga i verksamheten – inte bara för 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börjar arbeta mer.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 kommuner och regioner har lokala handlingsplaner för ökat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heltidsarbete sedan 2018. Läs mer på www.heltid.nu.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198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Erfarna medarbetare har värdefull kompetens. I takt med att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medellivslängden ökar kan även arbetslivet förlängas. Med fler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år i yrkeslivet ökar välfärdens möjligheter att möta kompetensutmaningen.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Många medarbetare både kan och vill jobba längre. Det är allt fler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väljer att arbeta kvar, eller kommer tillbaka efter pensionering.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 2010 har antalet anställda som är 65 år och äldre i kommuner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regioner mer än fördubblats, till 51 000 personer 2019.7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Arbetsgivarnas attityder till erfarna medarbetare är central för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medarbetarnas förutsättningar att vilja arbeta vidare. Det är viktigt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ta tillvara medarbetarnas kompetens och erfarenhet för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öka möjligheten att förlänga arbetslivet. Signalera tidigt att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medarbetare som närmar sig pensionsålder är en viktig resurs.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 förlängt arbetsliv förutsätter att ålder beaktas i det systematiska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arbetsmiljöarbetet, oavsett om det gäller yngre eller äldre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medarbetare. Ett livslångt lärande med möjlighet att utbilda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fortbilda sig är också viktigt för att förlänga arbetslivet.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Not. 7. När vi redovisar statistik över de som är 65 år och äldre ingår månads- liksom timavlönade.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52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2029 kommer det att finnas drygt 800 000 personer som är 80 år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äldre. Det innebär en ökning med 50 procent från 2019. Det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också under det här decenniet den stora gruppen 40-talister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fyller 80 år. Gruppen ökar både mer och i högre takt än unga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i arbetsför ålder. Efter 2029 fortsätter gruppen öka men i lägre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takt. Det är alltså under 2020-talet utmaningen med den åldrande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befolkningen är som störst. Däremot blir ökningen av barn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unga betydligt mindre än i tidigare prognoser.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94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Ett grundläggande problem för välfärdens kompetensförsörjning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att de som är i arbetsför ålder, 20–66 år, ökar relativt lite 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kommande tio åren.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är tack vare invandringen till Sverige som de i arbetsför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ålder ökar överhuvudtaget. Antalet personer födda i Sverige i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denna åldersgrupp minskar istället med 100 000 de kommande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 åren.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Antalet personer i arbetsför ålder kan förändras snabbt, både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öka och minska, genom politiska beslut angående arbetskrafts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övrig invandring.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180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877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ingenting förändras i sättet att arbeta så leder den åldrande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befolkningen till att antalet anställda i välfärden, inklusive privata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utförare, behöver öka med 132 000 personer fram till 2029. Det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motsvarar en årlig ökning om 13 200 personer, motsvarande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drygt en procent (1,1 %). Utöver behovsökningen av anställda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beräknas cirka 336 000 gå i pension de kommande tio åren,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33 600 per år.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Behovsökningen av anställda är ungefär lika stor i kommuner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i regioner, runt en procent per år – om arbetet fortsätter att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utföras på samma sätt som idag. Men inom kommunerna skiljer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 behoven betydligt mellan olika områden, vilket hänger ihop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 utvecklingen av befolkningsgrupperna. Behovsökningen är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 än dubbelt så stor inom vård och omsorg som i kommunen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snitt. Inom förskola och skola är behovsökningen relativt liten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då ökningen av barn i förskole- och skolålder är förhållandevis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låg fram till 2029.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Denna prognos omfattar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behovsökning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och 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pensionsavgångar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Behovsökningen visar hur antalet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anställda i välfärden behöver öka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grund av befolkningsförändringar,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 är med andra ord en utökning av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antal anställda. Dessutom redovisas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hur många personer som beräknas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gå i pension och därmed hur många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kan komma att ersättas.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33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Kostnaderna i kommuner och regioner har historiskt ökat med i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snitt 0,5–1 procent mer än vad som kan förklaras av den demografiska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behovsutvecklingen. Den kanske viktigaste förklaringen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att kraven på välfärdstjänster ökar när invånarnas inkomster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köpkraft stiger. Förväntningar på fortsatt höjd kvalitet i välfärden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kommer inte att vara möjliga att infria enbart genom att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öka antal anställda. Det kommer i stället att behöva ske med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hjälp av nya lösningar; samarbeten, arbetssätt och ny teknik.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838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…vård och omsorg ökar mest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ingenting förändras, visar grundscenariot att behovsökningen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antalet anställda inom kommunerna uppgår till 1,1 % per år,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eller 10 200 personer till och med år 2029.2 Det är en stor ökning,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även om den är mindre än vad tidigare prognoser visat och främst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koncentrerad till vård och omsorg, som ökar med 2,4 %.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Ökningen inom vård och omsorg med cirka 6 300 personer per år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fördelas med dagens indelning på: 3 200 undersköterskor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900 vårdbiträden som främst arbetar inom äldreomsorgen samt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1 500 stödassistenter som främst återfinns inom funktionshinderområdet.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Utöver de ökade behoven beräknas nära 8 000 personer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gå i pension3 varje år. Andelen pensionsavgångar i kommunerna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ligger i snitt på 2,8 % per år. Trycket är lägre på förskola och skola.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Trots det måste ett stort antal pensionsavgångar hanteras. Sedan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tid tillbaka har rekryteringsläget varit bekymmersamt för flera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yrkesgrupper även där.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6300 personer: per år,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så många fler behövs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inom kommunernas vård och omsorg, om inget ändras.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av 5: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de 13 200 kommer behövas inom kommunernas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vård och omsorg.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14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…ökningen är störst inom hälso- och sjukvården,</a:t>
            </a:r>
          </a:p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rehabilitering och tandvård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Inom regionerna är behovsökningen av anställda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jämnare mellan de olika personalområdena.4 I hälso- och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sjukvården ökar behoven relativt mycket med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omkring en procent årligen – drygt 1 800 personer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år. Det innebär ca 400 läkare, 800 sjuksköterskor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600 undersköterskor årligen (allt annat lika). Antalet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pensionsavgångar beräknas dessutom till drygt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4 000 per år. Rekryteringsläget för flera av dessa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grupper har varit bekymmersamt sedan en tid tillbaka.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stor ökning av behovet av anställda återfinns också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inom områdena rehabilitering och tandvård som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också ökar med omkring en procent per år, om inget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förändras. Omställningen mot en nära vård med mer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förebyggande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rehabiliterande insatser kommer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sannolikt också att öka behovet inom exempelvis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rehabilitering.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Behovsökningen av personal inom tandvården motsvarar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omkring 200 personer per år, där hälften utgörs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 tandläkare och hälften av tandsköterskor.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Andelen pensionsavgångar i regionerna ligger i snitt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2,8 procent per år. Inom personalgrupperna ledningsarbete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(3,8 %), administratörer (3,7 %), tandsköterskor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(3,8 %), köks- och måltidsarbete (3,8 %)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andelen högre.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denna rapport är SKR:s personalgrupper grupperade i personalområden. Läs mer om hur stor behovsökningen respektive pensionsavgångarna är i respektive personalgrupp i Möt välfärdens kompetensutmaning – Rekryteringsrapport 2020 som finns på SKR:s hemsida.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9CD2-B614-4614-9A69-7DBED048290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65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61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6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455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272549"/>
            <a:ext cx="10009112" cy="1143000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5481" y="1588265"/>
            <a:ext cx="4896542" cy="4217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28050" y="1600201"/>
            <a:ext cx="4896542" cy="4217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20C1-888B-47B5-B487-E91C604096BB}" type="datetimeFigureOut">
              <a:rPr lang="sv-SE" smtClean="0"/>
              <a:t>2020-11-23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708-32AE-4E4A-B691-EE5D0F75622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944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28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48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68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19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90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3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14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EE6E-9383-46F2-98FA-D08E50E68D65}" type="datetimeFigureOut">
              <a:rPr lang="sv-SE" smtClean="0"/>
              <a:t>2020-11-23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F178-06F8-4C19-B52A-4FE4AEB552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21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-159657" y="0"/>
            <a:ext cx="12351658" cy="6858000"/>
          </a:xfrm>
          <a:prstGeom prst="rect">
            <a:avLst/>
          </a:prstGeom>
          <a:solidFill>
            <a:srgbClr val="009194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576262"/>
            <a:ext cx="116395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2216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sz="4000" dirty="0" smtClean="0"/>
              <a:t>Tre scenarier – så kan kommuner och regioner minska behovsökningen och antalet pensionsavgångar</a:t>
            </a:r>
            <a:endParaRPr lang="sv-SE" sz="4000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0759" y="2345344"/>
            <a:ext cx="38862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När fler arbetar mer </a:t>
            </a:r>
            <a:r>
              <a:rPr lang="sv-SE" sz="4000" dirty="0" smtClean="0"/>
              <a:t>minskar behoven </a:t>
            </a:r>
            <a:r>
              <a:rPr lang="sv-SE" sz="4000" dirty="0"/>
              <a:t>av rekryteringar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4864535" cy="435133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878" y="1690688"/>
            <a:ext cx="5028293" cy="44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Förlängt arbetsliv minskar pensionsavgångarna</a:t>
            </a:r>
            <a:endParaRPr lang="sv-SE" sz="4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858"/>
            <a:ext cx="4909457" cy="467538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091" y="2717800"/>
            <a:ext cx="4377461" cy="24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62" y="0"/>
            <a:ext cx="9589584" cy="6858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0415703" y="-24847"/>
            <a:ext cx="1776297" cy="3891776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0482147" y="2966224"/>
            <a:ext cx="1709854" cy="3891776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-1" y="3300760"/>
            <a:ext cx="892561" cy="3557239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30" y="0"/>
            <a:ext cx="892561" cy="3557239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1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09194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53" y="4250497"/>
            <a:ext cx="6514599" cy="22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230" y="1631448"/>
            <a:ext cx="3118542" cy="4919544"/>
          </a:xfrm>
          <a:prstGeom prst="rect">
            <a:avLst/>
          </a:prstGeom>
        </p:spPr>
      </p:pic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38510" y="1631448"/>
          <a:ext cx="7538020" cy="438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190500" y="88900"/>
            <a:ext cx="1003300" cy="11049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/>
              <a:t>Kommuner och regioner har klarat tidigare rekryteringsutmaningar</a:t>
            </a:r>
          </a:p>
        </p:txBody>
      </p:sp>
    </p:spTree>
    <p:extLst>
      <p:ext uri="{BB962C8B-B14F-4D97-AF65-F5344CB8AC3E}">
        <p14:creationId xmlns:p14="http://schemas.microsoft.com/office/powerpoint/2010/main" val="331015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09194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17" y="4812633"/>
            <a:ext cx="7633805" cy="20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8" y="206368"/>
            <a:ext cx="8954120" cy="6651632"/>
          </a:xfr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900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8323"/>
            <a:ext cx="10515600" cy="4005942"/>
          </a:xfrm>
        </p:spPr>
      </p:pic>
    </p:spTree>
    <p:extLst>
      <p:ext uri="{BB962C8B-B14F-4D97-AF65-F5344CB8AC3E}">
        <p14:creationId xmlns:p14="http://schemas.microsoft.com/office/powerpoint/2010/main" val="38012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1740"/>
            <a:ext cx="5857570" cy="4351338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919" y="2783909"/>
            <a:ext cx="22002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09194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3" y="5029200"/>
            <a:ext cx="76676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98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8196"/>
            <a:ext cx="5857570" cy="4351338"/>
          </a:xfrm>
        </p:spPr>
      </p:pic>
      <p:pic>
        <p:nvPicPr>
          <p:cNvPr id="6" name="Platshållare för innehåll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865" y="2630827"/>
            <a:ext cx="35147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2710"/>
            <a:ext cx="5857570" cy="4351338"/>
          </a:xfr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399" y="4335770"/>
            <a:ext cx="5220459" cy="192827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852" y="1443264"/>
            <a:ext cx="21621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8323"/>
            <a:ext cx="10515600" cy="4005942"/>
          </a:xfrm>
        </p:spPr>
      </p:pic>
    </p:spTree>
    <p:extLst>
      <p:ext uri="{BB962C8B-B14F-4D97-AF65-F5344CB8AC3E}">
        <p14:creationId xmlns:p14="http://schemas.microsoft.com/office/powerpoint/2010/main" val="20408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7225"/>
            <a:ext cx="5857570" cy="4351338"/>
          </a:xfr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187" y="2345531"/>
            <a:ext cx="35528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9796"/>
            <a:ext cx="5857570" cy="4351338"/>
          </a:xfr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013" y="2198234"/>
            <a:ext cx="3329215" cy="31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0768"/>
            <a:ext cx="5857570" cy="4351338"/>
          </a:xfrm>
        </p:spPr>
      </p:pic>
    </p:spTree>
    <p:extLst>
      <p:ext uri="{BB962C8B-B14F-4D97-AF65-F5344CB8AC3E}">
        <p14:creationId xmlns:p14="http://schemas.microsoft.com/office/powerpoint/2010/main" val="4651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8323"/>
            <a:ext cx="10515600" cy="4005942"/>
          </a:xfrm>
        </p:spPr>
      </p:pic>
    </p:spTree>
    <p:extLst>
      <p:ext uri="{BB962C8B-B14F-4D97-AF65-F5344CB8AC3E}">
        <p14:creationId xmlns:p14="http://schemas.microsoft.com/office/powerpoint/2010/main" val="8949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2710"/>
            <a:ext cx="5857570" cy="4351338"/>
          </a:xfr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505" y="2573376"/>
            <a:ext cx="2967038" cy="26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2115911"/>
            <a:ext cx="5857570" cy="4351338"/>
          </a:xfr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028" y="2758749"/>
            <a:ext cx="33623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8" y="1879890"/>
            <a:ext cx="5857570" cy="4351338"/>
          </a:xfrm>
        </p:spPr>
      </p:pic>
      <p:pic>
        <p:nvPicPr>
          <p:cNvPr id="6" name="Platshållare för innehåll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835" y="2148115"/>
            <a:ext cx="2330658" cy="25033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970" y="1879890"/>
            <a:ext cx="2086429" cy="2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Kraftig ökning av </a:t>
            </a:r>
            <a:r>
              <a:rPr lang="sv-SE" sz="4000" dirty="0" smtClean="0"/>
              <a:t>personer över </a:t>
            </a:r>
            <a:r>
              <a:rPr lang="sv-SE" sz="4000" dirty="0"/>
              <a:t>80 år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1748" y="1941739"/>
            <a:ext cx="3472052" cy="435133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101396"/>
            <a:ext cx="6906331" cy="37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9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Personer i arbetsför ålder </a:t>
            </a:r>
            <a:r>
              <a:rPr lang="sv-SE" sz="4000" dirty="0" smtClean="0"/>
              <a:t>har ökat </a:t>
            </a:r>
            <a:r>
              <a:rPr lang="sv-SE" sz="4000" dirty="0"/>
              <a:t>genom invandring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15298" y="1129225"/>
            <a:ext cx="3838502" cy="54172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89" y="2037917"/>
            <a:ext cx="5342320" cy="3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3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09194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48" y="4775201"/>
            <a:ext cx="7309596" cy="19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1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Ökning av </a:t>
            </a:r>
            <a:r>
              <a:rPr lang="sv-SE" sz="4000" dirty="0" smtClean="0"/>
              <a:t>anställda och </a:t>
            </a:r>
            <a:r>
              <a:rPr lang="sv-SE" sz="4000" dirty="0"/>
              <a:t>pensionsavgångar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95" y="1690688"/>
            <a:ext cx="5809774" cy="4721987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832600" y="2374900"/>
            <a:ext cx="383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HelveticaNeueLT Std Med" panose="020B0604020202020204"/>
              </a:rPr>
              <a:t>Om inget förändras blir den årliga behovsökningen: </a:t>
            </a:r>
          </a:p>
          <a:p>
            <a:pPr marL="285750" indent="-285750">
              <a:buFontTx/>
              <a:buChar char="-"/>
            </a:pPr>
            <a:r>
              <a:rPr lang="sv-SE" sz="2000" dirty="0" smtClean="0">
                <a:latin typeface="HelveticaNeueLT Std Med" panose="020B0604020202020204"/>
              </a:rPr>
              <a:t>13 200 samtidigt som </a:t>
            </a:r>
          </a:p>
          <a:p>
            <a:pPr marL="285750" indent="-285750">
              <a:buFontTx/>
              <a:buChar char="-"/>
            </a:pPr>
            <a:r>
              <a:rPr lang="sv-SE" sz="2000" dirty="0" smtClean="0">
                <a:latin typeface="HelveticaNeueLT Std Med" panose="020B0604020202020204"/>
              </a:rPr>
              <a:t>33 600 beräknas gå i pension årligen</a:t>
            </a:r>
            <a:endParaRPr lang="sv-SE" sz="2000" dirty="0">
              <a:latin typeface="HelveticaNeueLT Std Me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5119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Högre kvalitet i </a:t>
            </a:r>
            <a:r>
              <a:rPr lang="sv-SE" sz="4000" dirty="0" smtClean="0"/>
              <a:t>välfärden genom </a:t>
            </a:r>
            <a:r>
              <a:rPr lang="sv-SE" sz="4000" dirty="0"/>
              <a:t>nya lösningar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869" y="1964644"/>
            <a:ext cx="3000375" cy="385762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" y="1964644"/>
            <a:ext cx="64293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0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066"/>
            <a:ext cx="10419670" cy="682493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-1" y="0"/>
            <a:ext cx="838201" cy="4909457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47964" y="1948543"/>
            <a:ext cx="838201" cy="4909457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1136086" y="1690688"/>
            <a:ext cx="1055915" cy="5167311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1088121" y="0"/>
            <a:ext cx="1055915" cy="5167311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256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9959263" cy="68580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0797463" y="1825625"/>
            <a:ext cx="1394536" cy="5032375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-1" y="1948543"/>
            <a:ext cx="838201" cy="4909457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-1" y="0"/>
            <a:ext cx="838201" cy="4909457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797463" y="32657"/>
            <a:ext cx="1394536" cy="4909457"/>
          </a:xfrm>
          <a:prstGeom prst="rect">
            <a:avLst/>
          </a:prstGeom>
          <a:solidFill>
            <a:srgbClr val="F6F5F3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6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KL">
    <a:dk1>
      <a:sysClr val="windowText" lastClr="000000"/>
    </a:dk1>
    <a:lt1>
      <a:sysClr val="window" lastClr="FFFFFF"/>
    </a:lt1>
    <a:dk2>
      <a:srgbClr val="4D4D4D"/>
    </a:dk2>
    <a:lt2>
      <a:srgbClr val="EEECE1"/>
    </a:lt2>
    <a:accent1>
      <a:srgbClr val="006428"/>
    </a:accent1>
    <a:accent2>
      <a:srgbClr val="005A9B"/>
    </a:accent2>
    <a:accent3>
      <a:srgbClr val="B9141E"/>
    </a:accent3>
    <a:accent4>
      <a:srgbClr val="5A5A96"/>
    </a:accent4>
    <a:accent5>
      <a:srgbClr val="8C7D6E"/>
    </a:accent5>
    <a:accent6>
      <a:srgbClr val="E6460A"/>
    </a:accent6>
    <a:hlink>
      <a:srgbClr val="0000FF"/>
    </a:hlink>
    <a:folHlink>
      <a:srgbClr val="800080"/>
    </a:folHlink>
  </a:clrScheme>
  <a:fontScheme name="XL SKL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3794</Words>
  <Application>Microsoft Office PowerPoint</Application>
  <PresentationFormat>Bredbild</PresentationFormat>
  <Paragraphs>466</Paragraphs>
  <Slides>29</Slides>
  <Notes>26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HelveticaNeueLT Std Med</vt:lpstr>
      <vt:lpstr>Office-tema</vt:lpstr>
      <vt:lpstr>PowerPoint-presentation</vt:lpstr>
      <vt:lpstr>PowerPoint-presentation</vt:lpstr>
      <vt:lpstr>Kraftig ökning av personer över 80 år</vt:lpstr>
      <vt:lpstr>Personer i arbetsför ålder har ökat genom invandring</vt:lpstr>
      <vt:lpstr>PowerPoint-presentation</vt:lpstr>
      <vt:lpstr>Ökning av anställda och pensionsavgångar</vt:lpstr>
      <vt:lpstr>Högre kvalitet i välfärden genom nya lösningar</vt:lpstr>
      <vt:lpstr>PowerPoint-presentation</vt:lpstr>
      <vt:lpstr>PowerPoint-presentation</vt:lpstr>
      <vt:lpstr>Tre scenarier – så kan kommuner och regioner minska behovsökningen och antalet pensionsavgångar</vt:lpstr>
      <vt:lpstr>När fler arbetar mer minskar behoven av rekryteringar</vt:lpstr>
      <vt:lpstr>Förlängt arbetsliv minskar pensionsavgångarna</vt:lpstr>
      <vt:lpstr>PowerPoint-presentation</vt:lpstr>
      <vt:lpstr>PowerPoint-presentation</vt:lpstr>
      <vt:lpstr>Kommuner och regioner har klarat tidigare rekryteringsutmaningar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Frej Somia</dc:creator>
  <cp:lastModifiedBy>Karlsson Viktor</cp:lastModifiedBy>
  <cp:revision>18</cp:revision>
  <dcterms:created xsi:type="dcterms:W3CDTF">2020-11-18T19:35:22Z</dcterms:created>
  <dcterms:modified xsi:type="dcterms:W3CDTF">2020-11-23T09:23:25Z</dcterms:modified>
</cp:coreProperties>
</file>