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1" r:id="rId5"/>
    <p:sldMasterId id="2147483682" r:id="rId6"/>
    <p:sldMasterId id="2147483686" r:id="rId7"/>
  </p:sldMasterIdLst>
  <p:notesMasterIdLst>
    <p:notesMasterId r:id="rId40"/>
  </p:notesMasterIdLst>
  <p:sldIdLst>
    <p:sldId id="262" r:id="rId8"/>
    <p:sldId id="261" r:id="rId9"/>
    <p:sldId id="258" r:id="rId10"/>
    <p:sldId id="259" r:id="rId11"/>
    <p:sldId id="260" r:id="rId12"/>
    <p:sldId id="264" r:id="rId13"/>
    <p:sldId id="299" r:id="rId14"/>
    <p:sldId id="305" r:id="rId15"/>
    <p:sldId id="301" r:id="rId16"/>
    <p:sldId id="266" r:id="rId17"/>
    <p:sldId id="267" r:id="rId18"/>
    <p:sldId id="271" r:id="rId19"/>
    <p:sldId id="272" r:id="rId20"/>
    <p:sldId id="270" r:id="rId21"/>
    <p:sldId id="273" r:id="rId22"/>
    <p:sldId id="293" r:id="rId23"/>
    <p:sldId id="295" r:id="rId24"/>
    <p:sldId id="296" r:id="rId25"/>
    <p:sldId id="297" r:id="rId26"/>
    <p:sldId id="298" r:id="rId27"/>
    <p:sldId id="274" r:id="rId28"/>
    <p:sldId id="275" r:id="rId29"/>
    <p:sldId id="285" r:id="rId30"/>
    <p:sldId id="286" r:id="rId31"/>
    <p:sldId id="287" r:id="rId32"/>
    <p:sldId id="288" r:id="rId33"/>
    <p:sldId id="276" r:id="rId34"/>
    <p:sldId id="307" r:id="rId35"/>
    <p:sldId id="306" r:id="rId36"/>
    <p:sldId id="280" r:id="rId37"/>
    <p:sldId id="281" r:id="rId38"/>
    <p:sldId id="308" r:id="rId39"/>
  </p:sldIdLst>
  <p:sldSz cx="12192000" cy="6858000"/>
  <p:notesSz cx="6858000" cy="9144000"/>
  <p:embeddedFontLst>
    <p:embeddedFont>
      <p:font typeface="Arial Black" panose="020B0A04020102020204" pitchFamily="34" charset="0"/>
      <p:bold r:id="rId41"/>
    </p:embeddedFont>
    <p:embeddedFont>
      <p:font typeface="Rockwell" panose="02060603020205020403" pitchFamily="18" charset="0"/>
      <p:regular r:id="rId42"/>
      <p:bold r:id="rId43"/>
      <p:italic r:id="rId44"/>
      <p:boldItalic r:id="rId45"/>
    </p:embeddedFont>
    <p:embeddedFont>
      <p:font typeface="Ziggurat HTF-Black" pitchFamily="50" charset="0"/>
      <p:regular r:id="rId4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AF1885-52C3-F771-6F95-3423616390D3}" name="Emma Nilsson" initials="EN" userId="S::emma@advant.se::b8b68d02-0b1e-4898-a21a-450a2a06562e" providerId="AD"/>
  <p188:author id="{C34117B7-911A-A055-34ED-3A480394FC44}" name="Berg Kalle" initials="BK" userId="S::kalle.berg@skr.se::5cc349de-a72f-4405-a7ad-99c35f7d6c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BA4"/>
    <a:srgbClr val="FADDEC"/>
    <a:srgbClr val="E5F1F2"/>
    <a:srgbClr val="FFD830"/>
    <a:srgbClr val="FADCEB"/>
    <a:srgbClr val="4D4D4D"/>
    <a:srgbClr val="DD0069"/>
    <a:srgbClr val="005A69"/>
    <a:srgbClr val="24348B"/>
    <a:srgbClr val="006E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0DBED-1C1F-4717-B3D1-D060C6EFC77A}" v="86" dt="2023-07-05T13:30:16.925"/>
    <p1510:client id="{49919BCC-ED22-4572-B79A-5F2B6C23B9AE}" v="346" dt="2023-07-05T13:32:0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395"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6.fntdata"/><Relationship Id="rId20" Type="http://schemas.openxmlformats.org/officeDocument/2006/relationships/slide" Target="slides/slide13.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C08EF28-EB4C-104F-B4F5-DB60B8496E5D}" type="datetimeFigureOut">
              <a:rPr lang="sv-SE" smtClean="0"/>
              <a:pPr/>
              <a:t>2023-08-15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A14794B-DE99-B44C-9421-0A1381D16320}" type="slidenum">
              <a:rPr lang="sv-SE" smtClean="0"/>
              <a:pPr/>
              <a:t>‹#›</a:t>
            </a:fld>
            <a:endParaRPr lang="sv-SE"/>
          </a:p>
        </p:txBody>
      </p:sp>
    </p:spTree>
    <p:extLst>
      <p:ext uri="{BB962C8B-B14F-4D97-AF65-F5344CB8AC3E}">
        <p14:creationId xmlns:p14="http://schemas.microsoft.com/office/powerpoint/2010/main" val="102784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A14794B-DE99-B44C-9421-0A1381D16320}" type="slidenum">
              <a:rPr lang="sv-SE" smtClean="0"/>
              <a:t>1</a:t>
            </a:fld>
            <a:endParaRPr lang="sv-SE"/>
          </a:p>
        </p:txBody>
      </p:sp>
    </p:spTree>
    <p:extLst>
      <p:ext uri="{BB962C8B-B14F-4D97-AF65-F5344CB8AC3E}">
        <p14:creationId xmlns:p14="http://schemas.microsoft.com/office/powerpoint/2010/main" val="171128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10</a:t>
            </a:fld>
            <a:endParaRPr lang="sv-SE"/>
          </a:p>
        </p:txBody>
      </p:sp>
    </p:spTree>
    <p:extLst>
      <p:ext uri="{BB962C8B-B14F-4D97-AF65-F5344CB8AC3E}">
        <p14:creationId xmlns:p14="http://schemas.microsoft.com/office/powerpoint/2010/main" val="5949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Utöver föräldrapenningen från Försäkringskassan får du:</a:t>
            </a:r>
            <a:endParaRPr lang="sv-SE" b="1"/>
          </a:p>
          <a:p>
            <a:endParaRPr lang="sv-SE" b="1"/>
          </a:p>
          <a:p>
            <a:pPr marL="171450" indent="-171450">
              <a:buFont typeface="Arial" panose="020B0604020202020204" pitchFamily="34" charset="0"/>
              <a:buChar char="•"/>
            </a:pPr>
            <a:r>
              <a:rPr lang="sv-SE" b="1"/>
              <a:t>Föräldrapenningtillägg: </a:t>
            </a:r>
            <a:r>
              <a:rPr lang="sv-SE" u="none"/>
              <a:t>Tillägget motsvarar 10 % av din lön och betalas ut under 180 dagar fram till barnet är två år. (</a:t>
            </a:r>
            <a:r>
              <a:rPr lang="sv-SE"/>
              <a:t>Gäller under förutsättning att du tar ut föräldrapenning och har varit anställd hos din arbetsgivare sedan minst 180 dagar.)</a:t>
            </a:r>
          </a:p>
          <a:p>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a:t>Föräldralön: </a:t>
            </a:r>
            <a:r>
              <a:rPr lang="sv-SE" u="none"/>
              <a:t>Om din lön överstiger Försäkringskassans inkomsttak för föräldrapenning får du dessutom utfyllnad från din arbetsgivare, så kallad föräldralön. (Taket motsvarade 43 750 kr/mån 2023.) Föräldralönen betalas ut under högst 270 dagar per födsel.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Din arbetsgivare gör </a:t>
            </a:r>
            <a:r>
              <a:rPr lang="sv-SE" b="1"/>
              <a:t>tjänstepensionsavsättningar</a:t>
            </a:r>
            <a:r>
              <a:rPr lang="sv-SE"/>
              <a:t> under hela din föräldraledighet – oavsett om det är obetald eller betald ledighet. Motsvarande skydd finns vid ledighet med graviditetspenning.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Föräldrapenningen, </a:t>
            </a:r>
            <a:r>
              <a:rPr lang="sv-SE" err="1"/>
              <a:t>föräldrapenningstillägget</a:t>
            </a:r>
            <a:r>
              <a:rPr lang="sv-SE"/>
              <a:t> och föräldralönen ger tillsammans en ersättning under din föräldraledighet som </a:t>
            </a:r>
            <a:r>
              <a:rPr lang="sv-SE" b="1"/>
              <a:t>motsvarar ungefär 90 % av din lön</a:t>
            </a:r>
            <a:r>
              <a:rPr lang="sv-SE"/>
              <a:t>. </a:t>
            </a:r>
          </a:p>
        </p:txBody>
      </p:sp>
      <p:sp>
        <p:nvSpPr>
          <p:cNvPr id="4" name="Platshållare för bildnummer 3"/>
          <p:cNvSpPr>
            <a:spLocks noGrp="1"/>
          </p:cNvSpPr>
          <p:nvPr>
            <p:ph type="sldNum" sz="quarter" idx="5"/>
          </p:nvPr>
        </p:nvSpPr>
        <p:spPr/>
        <p:txBody>
          <a:bodyPr/>
          <a:lstStyle/>
          <a:p>
            <a:fld id="{06ADD646-B47D-4691-81F9-831FDE58B01C}" type="slidenum">
              <a:rPr lang="sv-SE" smtClean="0"/>
              <a:t>11</a:t>
            </a:fld>
            <a:endParaRPr lang="sv-SE"/>
          </a:p>
        </p:txBody>
      </p:sp>
    </p:spTree>
    <p:extLst>
      <p:ext uri="{BB962C8B-B14F-4D97-AF65-F5344CB8AC3E}">
        <p14:creationId xmlns:p14="http://schemas.microsoft.com/office/powerpoint/2010/main" val="239859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Föräldrapenningtillägg från din arbetsgivare: ca 10 % av den lön du går miste om, under 180 dagar fram till barnet är 2 år. </a:t>
            </a:r>
          </a:p>
          <a:p>
            <a:endParaRPr lang="sv-SE"/>
          </a:p>
          <a:p>
            <a:r>
              <a:rPr lang="sv-SE"/>
              <a:t>(Samtliga beräkningar är baserade på en 30-dagarsmånad, vad som gällde i januari 2023 samt gäller under förutsättning att full föräldrapenning tas ut.)</a:t>
            </a:r>
          </a:p>
        </p:txBody>
      </p:sp>
      <p:sp>
        <p:nvSpPr>
          <p:cNvPr id="4" name="Platshållare för bildnummer 3"/>
          <p:cNvSpPr>
            <a:spLocks noGrp="1"/>
          </p:cNvSpPr>
          <p:nvPr>
            <p:ph type="sldNum" sz="quarter" idx="5"/>
          </p:nvPr>
        </p:nvSpPr>
        <p:spPr/>
        <p:txBody>
          <a:bodyPr/>
          <a:lstStyle/>
          <a:p>
            <a:fld id="{06ADD646-B47D-4691-81F9-831FDE58B01C}" type="slidenum">
              <a:rPr lang="sv-SE" smtClean="0"/>
              <a:t>12</a:t>
            </a:fld>
            <a:endParaRPr lang="sv-SE"/>
          </a:p>
        </p:txBody>
      </p:sp>
    </p:spTree>
    <p:extLst>
      <p:ext uri="{BB962C8B-B14F-4D97-AF65-F5344CB8AC3E}">
        <p14:creationId xmlns:p14="http://schemas.microsoft.com/office/powerpoint/2010/main" val="153494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Föräldrapenningtillägg från din arbetsgivare: ca 10 % av den lön du går miste om, under 180 dagar fram till barnet är 2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Föräldralön från din arbetsgivare: Skillnaden mellan 77,6 % av ditt lönebortfall per kalenderdag och högsta belopp för föräldrapenning. Betalas ut under högst 270 dagar.</a:t>
            </a:r>
          </a:p>
          <a:p>
            <a:endParaRPr lang="sv-SE"/>
          </a:p>
          <a:p>
            <a:r>
              <a:rPr lang="sv-SE"/>
              <a:t>(Samtliga beräkningar är baserade på en 30-dagarsmånad, vad som gällde i januari 2023 samt gäller under förutsättning att full föräldrapenning tas ut.)</a:t>
            </a:r>
          </a:p>
        </p:txBody>
      </p:sp>
      <p:sp>
        <p:nvSpPr>
          <p:cNvPr id="4" name="Platshållare för bildnummer 3"/>
          <p:cNvSpPr>
            <a:spLocks noGrp="1"/>
          </p:cNvSpPr>
          <p:nvPr>
            <p:ph type="sldNum" sz="quarter" idx="5"/>
          </p:nvPr>
        </p:nvSpPr>
        <p:spPr/>
        <p:txBody>
          <a:bodyPr/>
          <a:lstStyle/>
          <a:p>
            <a:fld id="{06ADD646-B47D-4691-81F9-831FDE58B01C}" type="slidenum">
              <a:rPr lang="sv-SE" smtClean="0"/>
              <a:t>13</a:t>
            </a:fld>
            <a:endParaRPr lang="sv-SE"/>
          </a:p>
        </p:txBody>
      </p:sp>
    </p:spTree>
    <p:extLst>
      <p:ext uri="{BB962C8B-B14F-4D97-AF65-F5344CB8AC3E}">
        <p14:creationId xmlns:p14="http://schemas.microsoft.com/office/powerpoint/2010/main" val="429399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14</a:t>
            </a:fld>
            <a:endParaRPr lang="sv-SE"/>
          </a:p>
        </p:txBody>
      </p:sp>
    </p:spTree>
    <p:extLst>
      <p:ext uri="{BB962C8B-B14F-4D97-AF65-F5344CB8AC3E}">
        <p14:creationId xmlns:p14="http://schemas.microsoft.com/office/powerpoint/2010/main" val="51417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Om du blir sjuk, råkar ut för en olycka eller arbetsskada är det viktigt att du kan fokusera på att bli frisk utan oro för din ekonomi. Därför får du som medarbetare i en kommun eller region både kollektivavtalad sjuklön och ersättning för lönebortfall.</a:t>
            </a:r>
          </a:p>
          <a:p>
            <a:endParaRPr lang="sv-SE"/>
          </a:p>
          <a:p>
            <a:pPr marL="171450" indent="-171450">
              <a:buFont typeface="Arial" panose="020B0604020202020204" pitchFamily="34" charset="0"/>
              <a:buChar char="•"/>
            </a:pPr>
            <a:r>
              <a:rPr lang="sv-SE" b="1"/>
              <a:t>De första två veckorna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Dina två första sjukveckor får du sjuklön enligt sjuklönelagen från din arbetsgivare, vilket motsvarar 80 % av din lön. Försäkringskassans ersättningstak för sjukpenning motsvarar 2023 en månadslön på 43 750 kr. Från sjuklönen görs ett karensavdrag som motsvarar 20 % av den sjuklön du har för en genomsnittlig vecka.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a:t>Sjuk upp till tre månader</a:t>
            </a:r>
          </a:p>
          <a:p>
            <a:pPr marL="0" indent="0">
              <a:buFont typeface="Arial" panose="020B0604020202020204" pitchFamily="34" charset="0"/>
              <a:buNone/>
            </a:pPr>
            <a:r>
              <a:rPr lang="sv-SE" u="none"/>
              <a:t>Sjukdag 15–90 får du, utöver sjukpenning från Försäkringskassan, sjuklön på 10 % av den lön du går miste om från din arbetsgivare. Om din lön är högre än Försäkringskassans tak för sjukpenning betalar din arbetsgivare dessutom en extra utfyllnad på din lön. (</a:t>
            </a:r>
            <a:r>
              <a:rPr lang="sv-SE"/>
              <a:t>Villkor och ersättningsnivåer finns i kollektivavtalet Allmänna bestämmelser.)</a:t>
            </a:r>
          </a:p>
          <a:p>
            <a:pPr marL="171450" indent="-171450">
              <a:buFont typeface="Arial" panose="020B0604020202020204" pitchFamily="34" charset="0"/>
              <a:buChar char="•"/>
            </a:pPr>
            <a:endParaRPr lang="sv-SE" b="1"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a:t>Sjukpenning + kompletterande ersättningar </a:t>
            </a:r>
            <a:r>
              <a:rPr lang="sv-SE"/>
              <a:t>från din arbetsgivare tillsammans med sjukpenningen från Försäkringskassan ger dig en kompensation som motsvarar nästan 90 % av din lön.</a:t>
            </a:r>
          </a:p>
        </p:txBody>
      </p:sp>
      <p:sp>
        <p:nvSpPr>
          <p:cNvPr id="4" name="Platshållare för bildnummer 3"/>
          <p:cNvSpPr>
            <a:spLocks noGrp="1"/>
          </p:cNvSpPr>
          <p:nvPr>
            <p:ph type="sldNum" sz="quarter" idx="5"/>
          </p:nvPr>
        </p:nvSpPr>
        <p:spPr/>
        <p:txBody>
          <a:bodyPr/>
          <a:lstStyle/>
          <a:p>
            <a:fld id="{06ADD646-B47D-4691-81F9-831FDE58B01C}" type="slidenum">
              <a:rPr lang="sv-SE" smtClean="0"/>
              <a:t>15</a:t>
            </a:fld>
            <a:endParaRPr lang="sv-SE"/>
          </a:p>
        </p:txBody>
      </p:sp>
    </p:spTree>
    <p:extLst>
      <p:ext uri="{BB962C8B-B14F-4D97-AF65-F5344CB8AC3E}">
        <p14:creationId xmlns:p14="http://schemas.microsoft.com/office/powerpoint/2010/main" val="145102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När du arbetar i en kommun eller region har din arbetsgivare ett antal försäkringar för dig.</a:t>
            </a:r>
          </a:p>
          <a:p>
            <a:endParaRPr lang="sv-SE"/>
          </a:p>
          <a:p>
            <a:pPr marL="171450" indent="-171450">
              <a:buFont typeface="Arial" panose="020B0604020202020204" pitchFamily="34" charset="0"/>
              <a:buChar char="•"/>
            </a:pPr>
            <a:r>
              <a:rPr lang="sv-SE" b="1"/>
              <a:t>Sjuk längre än tre månader: </a:t>
            </a:r>
          </a:p>
          <a:p>
            <a:pPr marL="0" indent="0">
              <a:buFont typeface="Arial" panose="020B0604020202020204" pitchFamily="34" charset="0"/>
              <a:buNone/>
            </a:pPr>
            <a:r>
              <a:rPr lang="sv-SE"/>
              <a:t>Om du är sjuk längre än 90 dagar kan du få omkring 10 % ersättning av din lön upp till ”taket” genom en försäkring som din arbetsgivare har – Avtalsgruppsjukförsäkringen (AGS-KL). (Tidigare fanns en försäkring för dig som fått indragen sjukpenning för att Försäkringskassan bedömt att du kan klara ett normalt förekommande arbete på arbetsmarknaden. Den gäller fortsatt för försäkringsfall som inträffat innan 1 oktober 2022. Du ansöker själv om ersättning från </a:t>
            </a:r>
            <a:r>
              <a:rPr lang="sv-SE" err="1"/>
              <a:t>Afa</a:t>
            </a:r>
            <a:r>
              <a:rPr lang="sv-SE"/>
              <a:t> Försäkring.)</a:t>
            </a:r>
          </a:p>
          <a:p>
            <a:endParaRPr lang="sv-SE"/>
          </a:p>
          <a:p>
            <a:pPr marL="171450" indent="-171450">
              <a:buFont typeface="Arial" panose="020B0604020202020204" pitchFamily="34" charset="0"/>
              <a:buChar char="•"/>
            </a:pPr>
            <a:r>
              <a:rPr lang="sv-SE" b="1"/>
              <a:t>Försäkring vid arbetsskada</a:t>
            </a:r>
          </a:p>
          <a:p>
            <a:pPr marL="0" indent="0">
              <a:buFont typeface="Arial" panose="020B0604020202020204" pitchFamily="34" charset="0"/>
              <a:buNone/>
            </a:pPr>
            <a:r>
              <a:rPr lang="sv-SE"/>
              <a:t>Om du drabbas av en arbetsskada så har din arbetsgivare en försäkring för dig, Trygghetsförsäkring vid arbetsskada (TFA-KL), som ger dig ersättning. Du ansöker själv om den här ersättningen på </a:t>
            </a:r>
            <a:r>
              <a:rPr lang="sv-SE" err="1"/>
              <a:t>Afa</a:t>
            </a:r>
            <a:r>
              <a:rPr lang="sv-SE"/>
              <a:t> Försäkring.</a:t>
            </a:r>
          </a:p>
          <a:p>
            <a:endParaRPr lang="sv-SE"/>
          </a:p>
          <a:p>
            <a:pPr marL="171450" indent="-171450">
              <a:buFont typeface="Arial" panose="020B0604020202020204" pitchFamily="34" charset="0"/>
              <a:buChar char="•"/>
            </a:pPr>
            <a:r>
              <a:rPr lang="sv-SE" b="1"/>
              <a:t>Pensionsinbetalning även när du är sjuk:</a:t>
            </a:r>
          </a:p>
          <a:p>
            <a:pPr marL="0" indent="0">
              <a:buFont typeface="Arial" panose="020B0604020202020204" pitchFamily="34" charset="0"/>
              <a:buNone/>
            </a:pPr>
            <a:r>
              <a:rPr lang="sv-SE"/>
              <a:t>Om du är långvarigt sjukskriven finns Avgiftsbefrielseförsäkringen (gäller vid sjukersättning, aktivitetsersättning, arbetsskadelivränta eller Särskild AGS-KL-förmån). Den betalar in pengar till din tjänstepension och ser till att du inte går miste om pensionspengar när du inte har din vanliga lön.</a:t>
            </a:r>
          </a:p>
          <a:p>
            <a:endParaRPr lang="sv-SE"/>
          </a:p>
          <a:p>
            <a:pPr marL="171450" indent="-171450">
              <a:buFont typeface="Arial" panose="020B0604020202020204" pitchFamily="34" charset="0"/>
              <a:buChar char="•"/>
            </a:pPr>
            <a:r>
              <a:rPr lang="sv-SE" b="1"/>
              <a:t>Ersättning till dina anhöriga vid dödsfall</a:t>
            </a:r>
          </a:p>
          <a:p>
            <a:r>
              <a:rPr lang="sv-SE"/>
              <a:t>Din arbetsgivare har en försäkring som ger dina efterlevande ersättning om du avlider – Tjänstegrupplivförsäkring (TGL-KL).</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Läs mer om försäkringar på afaforsakring.se</a:t>
            </a:r>
          </a:p>
        </p:txBody>
      </p:sp>
      <p:sp>
        <p:nvSpPr>
          <p:cNvPr id="4" name="Platshållare för bildnummer 3"/>
          <p:cNvSpPr>
            <a:spLocks noGrp="1"/>
          </p:cNvSpPr>
          <p:nvPr>
            <p:ph type="sldNum" sz="quarter" idx="5"/>
          </p:nvPr>
        </p:nvSpPr>
        <p:spPr/>
        <p:txBody>
          <a:bodyPr/>
          <a:lstStyle/>
          <a:p>
            <a:fld id="{06ADD646-B47D-4691-81F9-831FDE58B01C}" type="slidenum">
              <a:rPr lang="sv-SE" smtClean="0"/>
              <a:t>16</a:t>
            </a:fld>
            <a:endParaRPr lang="sv-SE"/>
          </a:p>
        </p:txBody>
      </p:sp>
    </p:spTree>
    <p:extLst>
      <p:ext uri="{BB962C8B-B14F-4D97-AF65-F5344CB8AC3E}">
        <p14:creationId xmlns:p14="http://schemas.microsoft.com/office/powerpoint/2010/main" val="12918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(Samtliga uträkningar är baserade på en 30-dagarsmånad, vad som gällde i april 2023 samt vad som gäller för sjukdag 15–90.)</a:t>
            </a:r>
          </a:p>
        </p:txBody>
      </p:sp>
      <p:sp>
        <p:nvSpPr>
          <p:cNvPr id="4" name="Platshållare för bildnummer 3"/>
          <p:cNvSpPr>
            <a:spLocks noGrp="1"/>
          </p:cNvSpPr>
          <p:nvPr>
            <p:ph type="sldNum" sz="quarter" idx="5"/>
          </p:nvPr>
        </p:nvSpPr>
        <p:spPr/>
        <p:txBody>
          <a:bodyPr/>
          <a:lstStyle/>
          <a:p>
            <a:fld id="{06ADD646-B47D-4691-81F9-831FDE58B01C}" type="slidenum">
              <a:rPr lang="sv-SE" smtClean="0"/>
              <a:t>17</a:t>
            </a:fld>
            <a:endParaRPr lang="sv-SE"/>
          </a:p>
        </p:txBody>
      </p:sp>
    </p:spTree>
    <p:extLst>
      <p:ext uri="{BB962C8B-B14F-4D97-AF65-F5344CB8AC3E}">
        <p14:creationId xmlns:p14="http://schemas.microsoft.com/office/powerpoint/2010/main" val="49714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(Samtliga uträkningar är baserade på en 30-dagarsmånad, vad som gällde i april 2023 samt vad som gäller för sjukdag 15–90.)</a:t>
            </a:r>
          </a:p>
        </p:txBody>
      </p:sp>
      <p:sp>
        <p:nvSpPr>
          <p:cNvPr id="4" name="Platshållare för bildnummer 3"/>
          <p:cNvSpPr>
            <a:spLocks noGrp="1"/>
          </p:cNvSpPr>
          <p:nvPr>
            <p:ph type="sldNum" sz="quarter" idx="5"/>
          </p:nvPr>
        </p:nvSpPr>
        <p:spPr/>
        <p:txBody>
          <a:bodyPr/>
          <a:lstStyle/>
          <a:p>
            <a:fld id="{06ADD646-B47D-4691-81F9-831FDE58B01C}" type="slidenum">
              <a:rPr lang="sv-SE" smtClean="0"/>
              <a:t>18</a:t>
            </a:fld>
            <a:endParaRPr lang="sv-SE"/>
          </a:p>
        </p:txBody>
      </p:sp>
    </p:spTree>
    <p:extLst>
      <p:ext uri="{BB962C8B-B14F-4D97-AF65-F5344CB8AC3E}">
        <p14:creationId xmlns:p14="http://schemas.microsoft.com/office/powerpoint/2010/main" val="167569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baseline="0">
                <a:solidFill>
                  <a:srgbClr val="000000"/>
                </a:solidFill>
                <a:latin typeface="Arial" panose="020B0604020202020204" pitchFamily="34" charset="0"/>
                <a:cs typeface="Arial" panose="020B0604020202020204" pitchFamily="34" charset="0"/>
              </a:rPr>
              <a:t>= ca 900 kr i ersättning från försäkringen TFA-KL.</a:t>
            </a:r>
          </a:p>
          <a:p>
            <a:r>
              <a:rPr lang="sv-SE" sz="1200" b="0" i="0" u="none" strike="noStrike" baseline="0">
                <a:solidFill>
                  <a:srgbClr val="000000"/>
                </a:solidFill>
                <a:latin typeface="Arial" panose="020B0604020202020204" pitchFamily="34" charset="0"/>
                <a:cs typeface="Arial" panose="020B0604020202020204" pitchFamily="34" charset="0"/>
              </a:rPr>
              <a:t>Inkomstförlust: Vid färd till och från arbete ersätts inte inkomstförlust under sjukskrivningstid.</a:t>
            </a:r>
          </a:p>
          <a:p>
            <a:r>
              <a:rPr lang="sv-SE" sz="1200" b="0" i="0" u="none" strike="noStrike" baseline="0">
                <a:solidFill>
                  <a:srgbClr val="000000"/>
                </a:solidFill>
                <a:latin typeface="Arial" panose="020B0604020202020204" pitchFamily="34" charset="0"/>
                <a:cs typeface="Arial" panose="020B0604020202020204" pitchFamily="34" charset="0"/>
              </a:rPr>
              <a:t>Kostnader: Ersättning för läkarvård, medicin och sjukresa med 900 kr.</a:t>
            </a:r>
          </a:p>
          <a:p>
            <a:endParaRPr lang="sv-SE" sz="1200" b="0" i="0" u="none" strike="noStrike" baseline="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Arial" panose="020B0604020202020204" pitchFamily="34" charset="0"/>
                <a:cs typeface="Arial" panose="020B0604020202020204" pitchFamily="34" charset="0"/>
              </a:rPr>
              <a:t>För att få ersättning måste du själv göra en anmälan till </a:t>
            </a:r>
            <a:r>
              <a:rPr lang="sv-SE" sz="1200" err="1">
                <a:latin typeface="Arial" panose="020B0604020202020204" pitchFamily="34" charset="0"/>
                <a:cs typeface="Arial" panose="020B0604020202020204" pitchFamily="34" charset="0"/>
              </a:rPr>
              <a:t>Afa</a:t>
            </a:r>
            <a:r>
              <a:rPr lang="sv-SE" sz="1200">
                <a:latin typeface="Arial" panose="020B0604020202020204" pitchFamily="34" charset="0"/>
                <a:cs typeface="Arial" panose="020B0604020202020204" pitchFamily="34" charset="0"/>
              </a:rPr>
              <a:t> Försäkring.</a:t>
            </a:r>
          </a:p>
          <a:p>
            <a:endParaRPr lang="sv-SE" sz="1200">
              <a:latin typeface="Arial" panose="020B0604020202020204" pitchFamily="34" charset="0"/>
              <a:cs typeface="Arial" panose="020B0604020202020204" pitchFamily="34" charset="0"/>
            </a:endParaRPr>
          </a:p>
          <a:p>
            <a:r>
              <a:rPr lang="sv-SE" sz="1200">
                <a:latin typeface="Arial" panose="020B0604020202020204" pitchFamily="34" charset="0"/>
                <a:cs typeface="Arial" panose="020B0604020202020204" pitchFamily="34" charset="0"/>
              </a:rPr>
              <a:t>(Uträkningarna är baserade på vad som gäller enligt avtalsförsäkringarnas villkor 2023.) </a:t>
            </a:r>
          </a:p>
        </p:txBody>
      </p:sp>
      <p:sp>
        <p:nvSpPr>
          <p:cNvPr id="4" name="Platshållare för bildnummer 3"/>
          <p:cNvSpPr>
            <a:spLocks noGrp="1"/>
          </p:cNvSpPr>
          <p:nvPr>
            <p:ph type="sldNum" sz="quarter" idx="5"/>
          </p:nvPr>
        </p:nvSpPr>
        <p:spPr/>
        <p:txBody>
          <a:bodyPr/>
          <a:lstStyle/>
          <a:p>
            <a:fld id="{06ADD646-B47D-4691-81F9-831FDE58B01C}" type="slidenum">
              <a:rPr lang="sv-SE" smtClean="0"/>
              <a:t>19</a:t>
            </a:fld>
            <a:endParaRPr lang="sv-SE"/>
          </a:p>
        </p:txBody>
      </p:sp>
    </p:spTree>
    <p:extLst>
      <p:ext uri="{BB962C8B-B14F-4D97-AF65-F5344CB8AC3E}">
        <p14:creationId xmlns:p14="http://schemas.microsoft.com/office/powerpoint/2010/main" val="399434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i="0" u="none" strike="noStrike" baseline="0">
                <a:solidFill>
                  <a:srgbClr val="000000"/>
                </a:solidFill>
                <a:latin typeface="Arial" panose="020B0604020202020204" pitchFamily="34" charset="0"/>
                <a:cs typeface="Arial" panose="020B0604020202020204" pitchFamily="34" charset="0"/>
              </a:rPr>
              <a:t>Kollektivavtalen som gäller för dig som medarbetare i en kommun eller region ger dig en rad betydelsefulla förmåner.</a:t>
            </a:r>
          </a:p>
          <a:p>
            <a:pPr marL="0" indent="0">
              <a:buFont typeface="Arial" panose="020B0604020202020204" pitchFamily="34" charset="0"/>
              <a:buNone/>
            </a:pPr>
            <a:endParaRPr lang="sv-SE" sz="1200" b="0" i="0" u="none" strike="noStrike" baseline="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Kollektivavtal påverkar bland annat din semester, lön, föräldraledighet, försäkring, kompetensutveckling och pension.</a:t>
            </a:r>
            <a:endParaRPr lang="sv-SE" sz="1200" b="0" i="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sz="1200" b="0" i="1">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0" i="1">
                <a:latin typeface="Arial" panose="020B0604020202020204" pitchFamily="34" charset="0"/>
                <a:cs typeface="Arial" panose="020B0604020202020204" pitchFamily="34" charset="0"/>
              </a:rPr>
              <a:t>Kompletterande information</a:t>
            </a:r>
            <a:endParaRPr lang="sv-SE"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a:latin typeface="Arial" panose="020B0604020202020204" pitchFamily="34" charset="0"/>
                <a:cs typeface="Arial" panose="020B0604020202020204" pitchFamily="34" charset="0"/>
              </a:rPr>
              <a:t>Förmånerna som beskrivs gäller främst för dig som går under kollektiv­avtalen HÖK/AB, vilka omfattar de flesta medarbetare i kommuner och regioner. </a:t>
            </a:r>
          </a:p>
          <a:p>
            <a:pPr marL="171450" indent="-171450">
              <a:buFont typeface="Arial" panose="020B0604020202020204" pitchFamily="34" charset="0"/>
              <a:buChar char="•"/>
            </a:pPr>
            <a:r>
              <a:rPr lang="sv-SE" sz="1200">
                <a:latin typeface="Arial" panose="020B0604020202020204" pitchFamily="34" charset="0"/>
                <a:cs typeface="Arial" panose="020B0604020202020204" pitchFamily="34" charset="0"/>
              </a:rPr>
              <a:t>Förmånerna är i vissa fall förknippade med villkor, till exempel anställningstid. Angivna belopp gäller före skatt och under förutsättning att du uppfyller övriga villkor för ersättningen. </a:t>
            </a:r>
          </a:p>
          <a:p>
            <a:pPr marL="171450" indent="-171450">
              <a:buFont typeface="Arial" panose="020B0604020202020204" pitchFamily="34" charset="0"/>
              <a:buChar char="•"/>
            </a:pPr>
            <a:r>
              <a:rPr lang="sv-SE" sz="1200">
                <a:latin typeface="Arial" panose="020B0604020202020204" pitchFamily="34" charset="0"/>
                <a:cs typeface="Arial" panose="020B0604020202020204" pitchFamily="34" charset="0"/>
              </a:rPr>
              <a:t>Tänk på att utöver förmånerna som beskrivs här kan din arbetsgivare även ha andra förmåner som gäller just din arbetsplats. Hör med din chef eller kolla intranätet för att få mer information.</a:t>
            </a:r>
          </a:p>
          <a:p>
            <a:endParaRPr lang="sv-SE" sz="120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4A14794B-DE99-B44C-9421-0A1381D16320}" type="slidenum">
              <a:rPr lang="sv-SE" smtClean="0"/>
              <a:t>2</a:t>
            </a:fld>
            <a:endParaRPr lang="sv-SE"/>
          </a:p>
        </p:txBody>
      </p:sp>
    </p:spTree>
    <p:extLst>
      <p:ext uri="{BB962C8B-B14F-4D97-AF65-F5344CB8AC3E}">
        <p14:creationId xmlns:p14="http://schemas.microsoft.com/office/powerpoint/2010/main" val="21725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baseline="0">
                <a:solidFill>
                  <a:srgbClr val="000000"/>
                </a:solidFill>
                <a:latin typeface="Arial" panose="020B0604020202020204" pitchFamily="34" charset="0"/>
                <a:cs typeface="Arial" panose="020B0604020202020204" pitchFamily="34" charset="0"/>
              </a:rPr>
              <a:t>= ca 117 200 kr i ersättning från försäkringen TFA-KL.</a:t>
            </a:r>
          </a:p>
          <a:p>
            <a:r>
              <a:rPr lang="sv-SE" sz="1200" b="0" i="0" u="none" strike="noStrike" baseline="0">
                <a:solidFill>
                  <a:srgbClr val="000000"/>
                </a:solidFill>
                <a:latin typeface="Arial" panose="020B0604020202020204" pitchFamily="34" charset="0"/>
                <a:cs typeface="Arial" panose="020B0604020202020204" pitchFamily="34" charset="0"/>
              </a:rPr>
              <a:t>Inkomstförlust: 17 100 kr (skattepliktig).</a:t>
            </a:r>
          </a:p>
          <a:p>
            <a:r>
              <a:rPr lang="sv-SE" sz="1200" b="0" i="0" u="none" strike="noStrike" baseline="0">
                <a:solidFill>
                  <a:srgbClr val="000000"/>
                </a:solidFill>
                <a:latin typeface="Arial" panose="020B0604020202020204" pitchFamily="34" charset="0"/>
                <a:cs typeface="Arial" panose="020B0604020202020204" pitchFamily="34" charset="0"/>
              </a:rPr>
              <a:t>Kostnader: Ersättning för läkarvård och mediciner med 1 200 kr.</a:t>
            </a:r>
          </a:p>
          <a:p>
            <a:r>
              <a:rPr lang="sv-SE" sz="1200" b="0" i="0" u="none" strike="noStrike" baseline="0">
                <a:solidFill>
                  <a:srgbClr val="000000"/>
                </a:solidFill>
                <a:latin typeface="Arial" panose="020B0604020202020204" pitchFamily="34" charset="0"/>
                <a:cs typeface="Arial" panose="020B0604020202020204" pitchFamily="34" charset="0"/>
              </a:rPr>
              <a:t>Sveda och värk: Ersättning för 3 månader med 8 400 kr.</a:t>
            </a:r>
          </a:p>
          <a:p>
            <a:r>
              <a:rPr lang="sv-SE" sz="1200" b="0" i="0" u="none" strike="noStrike" baseline="0">
                <a:solidFill>
                  <a:srgbClr val="000000"/>
                </a:solidFill>
                <a:latin typeface="Arial" panose="020B0604020202020204" pitchFamily="34" charset="0"/>
                <a:cs typeface="Arial" panose="020B0604020202020204" pitchFamily="34" charset="0"/>
              </a:rPr>
              <a:t>Kvarstående besvär: Ersättning för 5 % medicinsk invaliditet med 90 500 kr.</a:t>
            </a:r>
          </a:p>
          <a:p>
            <a:endParaRPr lang="sv-SE" sz="1200" b="0" i="0" u="none" strike="noStrike" baseline="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Arial" panose="020B0604020202020204" pitchFamily="34" charset="0"/>
                <a:cs typeface="Arial" panose="020B0604020202020204" pitchFamily="34" charset="0"/>
              </a:rPr>
              <a:t>För att få ersättning måste du själv göra en anmälan till </a:t>
            </a:r>
            <a:r>
              <a:rPr lang="sv-SE" sz="1200" err="1">
                <a:latin typeface="Arial" panose="020B0604020202020204" pitchFamily="34" charset="0"/>
                <a:cs typeface="Arial" panose="020B0604020202020204" pitchFamily="34" charset="0"/>
              </a:rPr>
              <a:t>Afa</a:t>
            </a:r>
            <a:r>
              <a:rPr lang="sv-SE" sz="1200">
                <a:latin typeface="Arial" panose="020B0604020202020204" pitchFamily="34" charset="0"/>
                <a:cs typeface="Arial" panose="020B0604020202020204" pitchFamily="34" charset="0"/>
              </a:rPr>
              <a:t> Försäkring.</a:t>
            </a:r>
          </a:p>
          <a:p>
            <a:endParaRPr lang="sv-SE" sz="1200">
              <a:latin typeface="Arial" panose="020B0604020202020204" pitchFamily="34" charset="0"/>
              <a:cs typeface="Arial" panose="020B0604020202020204" pitchFamily="34" charset="0"/>
            </a:endParaRPr>
          </a:p>
          <a:p>
            <a:r>
              <a:rPr lang="sv-SE" sz="1200">
                <a:latin typeface="Arial" panose="020B0604020202020204" pitchFamily="34" charset="0"/>
                <a:cs typeface="Arial" panose="020B0604020202020204" pitchFamily="34" charset="0"/>
              </a:rPr>
              <a:t>(Uträkningarna är baserade på vad som gäller enligt avtalsförsäkringarnas villkor 2023.) </a:t>
            </a:r>
          </a:p>
        </p:txBody>
      </p:sp>
      <p:sp>
        <p:nvSpPr>
          <p:cNvPr id="4" name="Platshållare för bildnummer 3"/>
          <p:cNvSpPr>
            <a:spLocks noGrp="1"/>
          </p:cNvSpPr>
          <p:nvPr>
            <p:ph type="sldNum" sz="quarter" idx="5"/>
          </p:nvPr>
        </p:nvSpPr>
        <p:spPr/>
        <p:txBody>
          <a:bodyPr/>
          <a:lstStyle/>
          <a:p>
            <a:fld id="{06ADD646-B47D-4691-81F9-831FDE58B01C}" type="slidenum">
              <a:rPr lang="sv-SE" smtClean="0"/>
              <a:t>20</a:t>
            </a:fld>
            <a:endParaRPr lang="sv-SE"/>
          </a:p>
        </p:txBody>
      </p:sp>
    </p:spTree>
    <p:extLst>
      <p:ext uri="{BB962C8B-B14F-4D97-AF65-F5344CB8AC3E}">
        <p14:creationId xmlns:p14="http://schemas.microsoft.com/office/powerpoint/2010/main" val="201571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21</a:t>
            </a:fld>
            <a:endParaRPr lang="sv-SE"/>
          </a:p>
        </p:txBody>
      </p:sp>
    </p:spTree>
    <p:extLst>
      <p:ext uri="{BB962C8B-B14F-4D97-AF65-F5344CB8AC3E}">
        <p14:creationId xmlns:p14="http://schemas.microsoft.com/office/powerpoint/2010/main" val="207551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a:t>Du kan få stöd från Omställningsfonden oavsett om du är tillsvidareanställd eller tidsbegränsat anställd.</a:t>
            </a:r>
          </a:p>
          <a:p>
            <a:pPr marL="0" indent="0">
              <a:buFont typeface="Arial" panose="020B0604020202020204" pitchFamily="34" charset="0"/>
              <a:buNone/>
            </a:pPr>
            <a:endParaRPr lang="sv-SE" b="1"/>
          </a:p>
          <a:p>
            <a:pPr marL="0" indent="0">
              <a:buFont typeface="Arial" panose="020B0604020202020204" pitchFamily="34" charset="0"/>
              <a:buNone/>
            </a:pPr>
            <a:r>
              <a:rPr lang="sv-SE" b="1"/>
              <a:t>Exempel på grundläggande stöd:</a:t>
            </a:r>
          </a:p>
          <a:p>
            <a:pPr marL="171450" indent="-171450">
              <a:buFont typeface="Arial" panose="020B0604020202020204" pitchFamily="34" charset="0"/>
              <a:buChar char="•"/>
            </a:pPr>
            <a:r>
              <a:rPr lang="sv-SE"/>
              <a:t>Kartläggningssamtal</a:t>
            </a:r>
          </a:p>
          <a:p>
            <a:pPr marL="171450" indent="-171450">
              <a:buFont typeface="Arial" panose="020B0604020202020204" pitchFamily="34" charset="0"/>
              <a:buChar char="•"/>
            </a:pPr>
            <a:r>
              <a:rPr lang="sv-SE"/>
              <a:t>Rådgivning och vägledning</a:t>
            </a:r>
          </a:p>
          <a:p>
            <a:pPr marL="171450" indent="-171450">
              <a:buFont typeface="Arial" panose="020B0604020202020204" pitchFamily="34" charset="0"/>
              <a:buChar char="•"/>
            </a:pPr>
            <a:r>
              <a:rPr lang="sv-SE"/>
              <a:t>Validering av din kompetens</a:t>
            </a:r>
          </a:p>
          <a:p>
            <a:pPr marL="0" indent="0">
              <a:buFont typeface="Arial" panose="020B0604020202020204" pitchFamily="34" charset="0"/>
              <a:buNone/>
            </a:pPr>
            <a:endParaRPr lang="sv-SE"/>
          </a:p>
          <a:p>
            <a:r>
              <a:rPr lang="sv-SE"/>
              <a:t>Du kan läsa mer om vilket stöd du kan få på omstallningsfonden.se</a:t>
            </a:r>
          </a:p>
        </p:txBody>
      </p:sp>
      <p:sp>
        <p:nvSpPr>
          <p:cNvPr id="4" name="Platshållare för bildnummer 3"/>
          <p:cNvSpPr>
            <a:spLocks noGrp="1"/>
          </p:cNvSpPr>
          <p:nvPr>
            <p:ph type="sldNum" sz="quarter" idx="5"/>
          </p:nvPr>
        </p:nvSpPr>
        <p:spPr/>
        <p:txBody>
          <a:bodyPr/>
          <a:lstStyle/>
          <a:p>
            <a:fld id="{06ADD646-B47D-4691-81F9-831FDE58B01C}" type="slidenum">
              <a:rPr lang="sv-SE" smtClean="0"/>
              <a:t>22</a:t>
            </a:fld>
            <a:endParaRPr lang="sv-SE"/>
          </a:p>
        </p:txBody>
      </p:sp>
    </p:spTree>
    <p:extLst>
      <p:ext uri="{BB962C8B-B14F-4D97-AF65-F5344CB8AC3E}">
        <p14:creationId xmlns:p14="http://schemas.microsoft.com/office/powerpoint/2010/main" val="76025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a:t>Omställningsstudiestöd är ett nytt studiestöd från CSN </a:t>
            </a:r>
            <a:r>
              <a:rPr lang="sv-SE"/>
              <a:t>för vuxna som vill bredda sin kompetens, vidareutvecklas eller byta jobb.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Om du börjar studera med omställningsstudiestöd kan du dessutom få </a:t>
            </a:r>
            <a:r>
              <a:rPr lang="sv-SE" u="none"/>
              <a:t>kompletterande studiestöd från Omställningsfonden. Tillsammans ersätter de stora delar av din förlorade inkomst under tiden du studerar. </a:t>
            </a:r>
          </a:p>
          <a:p>
            <a:pPr marL="0" indent="0">
              <a:buFont typeface="Arial" panose="020B0604020202020204" pitchFamily="34" charset="0"/>
              <a:buNone/>
            </a:pPr>
            <a:endParaRPr lang="sv-SE"/>
          </a:p>
          <a:p>
            <a:pPr marL="0" indent="0">
              <a:buFont typeface="Arial" panose="020B0604020202020204" pitchFamily="34" charset="0"/>
              <a:buNone/>
            </a:pPr>
            <a:r>
              <a:rPr lang="sv-SE"/>
              <a:t>Det finns olika sorters </a:t>
            </a:r>
            <a:r>
              <a:rPr lang="sv-SE" b="1"/>
              <a:t>studiestöd från Omställningsfonden: </a:t>
            </a:r>
          </a:p>
          <a:p>
            <a:pPr marL="171450" indent="-171450">
              <a:buFont typeface="Arial" panose="020B0604020202020204" pitchFamily="34" charset="0"/>
              <a:buChar char="•"/>
            </a:pPr>
            <a:r>
              <a:rPr lang="sv-SE"/>
              <a:t>Kortvarigt studiestöd upp till en vecka </a:t>
            </a:r>
          </a:p>
          <a:p>
            <a:pPr marL="171450" indent="-171450">
              <a:buFont typeface="Arial" panose="020B0604020202020204" pitchFamily="34" charset="0"/>
              <a:buChar char="•"/>
            </a:pPr>
            <a:r>
              <a:rPr lang="sv-SE"/>
              <a:t>Kompletterande studiestöd upp till 44 veckor </a:t>
            </a:r>
          </a:p>
          <a:p>
            <a:pPr marL="171450" indent="-171450">
              <a:buFont typeface="Arial" panose="020B0604020202020204" pitchFamily="34" charset="0"/>
              <a:buChar char="•"/>
            </a:pPr>
            <a:r>
              <a:rPr lang="sv-SE"/>
              <a:t>Förlängt studiestöd upp till 4 terminer</a:t>
            </a:r>
          </a:p>
          <a:p>
            <a:endParaRPr lang="sv-SE"/>
          </a:p>
          <a:p>
            <a:r>
              <a:rPr lang="sv-SE"/>
              <a:t>Samtliga studiestöd förutsätter att du beviljas studieledighet från din arbetsgivare. Du ansöker själv om studiestöd från Omställningsfonden.</a:t>
            </a:r>
          </a:p>
        </p:txBody>
      </p:sp>
      <p:sp>
        <p:nvSpPr>
          <p:cNvPr id="4" name="Platshållare för bildnummer 3"/>
          <p:cNvSpPr>
            <a:spLocks noGrp="1"/>
          </p:cNvSpPr>
          <p:nvPr>
            <p:ph type="sldNum" sz="quarter" idx="5"/>
          </p:nvPr>
        </p:nvSpPr>
        <p:spPr/>
        <p:txBody>
          <a:bodyPr/>
          <a:lstStyle/>
          <a:p>
            <a:fld id="{06ADD646-B47D-4691-81F9-831FDE58B01C}" type="slidenum">
              <a:rPr lang="sv-SE" smtClean="0"/>
              <a:t>23</a:t>
            </a:fld>
            <a:endParaRPr lang="sv-SE"/>
          </a:p>
        </p:txBody>
      </p:sp>
    </p:spTree>
    <p:extLst>
      <p:ext uri="{BB962C8B-B14F-4D97-AF65-F5344CB8AC3E}">
        <p14:creationId xmlns:p14="http://schemas.microsoft.com/office/powerpoint/2010/main" val="250661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Arial"/>
                <a:cs typeface="Arial"/>
              </a:rPr>
              <a:t>(Räkneexemplet är ungefärligt och baseras på 2023 års inkomstbasbelopp. Omställningsstudiestödet från CSN gäller ersättning för fyra veckor. Kompletterande studiestöd kan ges för samma tid som omställningsstudiestöd utbetalas av CSN, förutsatt att utbildningen stärker arbetstagarens framtida ställning på arbetsmarknaden och arbetsgivares kompetensförsörjning.)</a:t>
            </a:r>
          </a:p>
        </p:txBody>
      </p:sp>
      <p:sp>
        <p:nvSpPr>
          <p:cNvPr id="4" name="Platshållare för bildnummer 3"/>
          <p:cNvSpPr>
            <a:spLocks noGrp="1"/>
          </p:cNvSpPr>
          <p:nvPr>
            <p:ph type="sldNum" sz="quarter" idx="5"/>
          </p:nvPr>
        </p:nvSpPr>
        <p:spPr/>
        <p:txBody>
          <a:bodyPr/>
          <a:lstStyle/>
          <a:p>
            <a:fld id="{06ADD646-B47D-4691-81F9-831FDE58B01C}" type="slidenum">
              <a:rPr lang="sv-SE" smtClean="0"/>
              <a:t>24</a:t>
            </a:fld>
            <a:endParaRPr lang="sv-SE"/>
          </a:p>
        </p:txBody>
      </p:sp>
    </p:spTree>
    <p:extLst>
      <p:ext uri="{BB962C8B-B14F-4D97-AF65-F5344CB8AC3E}">
        <p14:creationId xmlns:p14="http://schemas.microsoft.com/office/powerpoint/2010/main" val="90020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atin typeface="Arial"/>
                <a:cs typeface="Arial"/>
              </a:rPr>
              <a:t>(Räkneexemplet är ungefärligt och baseras på 2023 års inkomstbasbelopp. Omställningsstudiestödet från CSN gäller ersättning för fyra veckor. Kompletterande studiestöd kan ges för samma tid som omställningsstudiestöd utbetalas av CSN, förutsatt att utbildningen stärker arbetstagarens framtida ställning på arbetsmarknaden och arbetsgivares kompetensförsörjning.)</a:t>
            </a:r>
          </a:p>
        </p:txBody>
      </p:sp>
      <p:sp>
        <p:nvSpPr>
          <p:cNvPr id="4" name="Platshållare för bildnummer 3"/>
          <p:cNvSpPr>
            <a:spLocks noGrp="1"/>
          </p:cNvSpPr>
          <p:nvPr>
            <p:ph type="sldNum" sz="quarter" idx="5"/>
          </p:nvPr>
        </p:nvSpPr>
        <p:spPr/>
        <p:txBody>
          <a:bodyPr/>
          <a:lstStyle/>
          <a:p>
            <a:fld id="{06ADD646-B47D-4691-81F9-831FDE58B01C}" type="slidenum">
              <a:rPr lang="sv-SE" smtClean="0"/>
              <a:t>25</a:t>
            </a:fld>
            <a:endParaRPr lang="sv-SE"/>
          </a:p>
        </p:txBody>
      </p:sp>
    </p:spTree>
    <p:extLst>
      <p:ext uri="{BB962C8B-B14F-4D97-AF65-F5344CB8AC3E}">
        <p14:creationId xmlns:p14="http://schemas.microsoft.com/office/powerpoint/2010/main" val="255386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a:t>Om du skulle bli uppsagd på grund av arbetsbrist eller om din tidsbegränsade anställning tar slut </a:t>
            </a:r>
            <a:r>
              <a:rPr lang="sv-SE"/>
              <a:t>kan du få: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u="none"/>
              <a:t>Grundläggande stöd </a:t>
            </a:r>
            <a:r>
              <a:rPr lang="sv-SE"/>
              <a:t>från Omställningsfonden så att du kan hitta ett nytt jobb.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För att du ska få en trygg övergång mellan ditt tidigare och nya jobb kan du även få </a:t>
            </a:r>
            <a:r>
              <a:rPr lang="sv-SE" b="1"/>
              <a:t>ekonomisk ersättning</a:t>
            </a:r>
            <a:r>
              <a:rPr lang="sv-SE" b="0"/>
              <a:t>. </a:t>
            </a:r>
            <a:r>
              <a:rPr lang="sv-SE" b="0" u="none"/>
              <a:t>Du kan få e</a:t>
            </a:r>
            <a:r>
              <a:rPr lang="sv-SE" u="none"/>
              <a:t>rsättning under ledighet från arbetet </a:t>
            </a:r>
            <a:r>
              <a:rPr lang="sv-SE"/>
              <a:t>för att delta i omställningsinsatser och </a:t>
            </a:r>
            <a:r>
              <a:rPr lang="sv-SE" b="1" u="none"/>
              <a:t>kompletterande studiestöd </a:t>
            </a:r>
            <a:r>
              <a:rPr lang="sv-SE"/>
              <a:t>om du börjar studera med omställningsstudiestöd.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201613" indent="-171450">
              <a:buFont typeface="Arial" panose="020B0604020202020204" pitchFamily="34" charset="0"/>
              <a:buChar char="•"/>
            </a:pPr>
            <a:r>
              <a:rPr lang="sv-SE" b="1"/>
              <a:t>9 av 10 </a:t>
            </a:r>
            <a:r>
              <a:rPr lang="sv-SE"/>
              <a:t>som får stöd av Omställningsfonden hittar en ny sysselsättning. Under 2022 fick 74 procent ett nytt jobb och 13 procent började studera. </a:t>
            </a:r>
          </a:p>
        </p:txBody>
      </p:sp>
      <p:sp>
        <p:nvSpPr>
          <p:cNvPr id="4" name="Platshållare för bildnummer 3"/>
          <p:cNvSpPr>
            <a:spLocks noGrp="1"/>
          </p:cNvSpPr>
          <p:nvPr>
            <p:ph type="sldNum" sz="quarter" idx="5"/>
          </p:nvPr>
        </p:nvSpPr>
        <p:spPr/>
        <p:txBody>
          <a:bodyPr/>
          <a:lstStyle/>
          <a:p>
            <a:fld id="{06ADD646-B47D-4691-81F9-831FDE58B01C}" type="slidenum">
              <a:rPr lang="sv-SE" smtClean="0"/>
              <a:t>26</a:t>
            </a:fld>
            <a:endParaRPr lang="sv-SE"/>
          </a:p>
        </p:txBody>
      </p:sp>
    </p:spTree>
    <p:extLst>
      <p:ext uri="{BB962C8B-B14F-4D97-AF65-F5344CB8AC3E}">
        <p14:creationId xmlns:p14="http://schemas.microsoft.com/office/powerpoint/2010/main" val="12703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27</a:t>
            </a:fld>
            <a:endParaRPr lang="sv-SE"/>
          </a:p>
        </p:txBody>
      </p:sp>
    </p:spTree>
    <p:extLst>
      <p:ext uri="{BB962C8B-B14F-4D97-AF65-F5344CB8AC3E}">
        <p14:creationId xmlns:p14="http://schemas.microsoft.com/office/powerpoint/2010/main" val="2627801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t>Varje år avsätter din arbetsgivare pengar till din </a:t>
            </a:r>
            <a:r>
              <a:rPr lang="sv-SE" b="1"/>
              <a:t>tjänstepension</a:t>
            </a:r>
            <a:r>
              <a:rPr lang="sv-SE"/>
              <a:t> – vilket kan bli en betydande del av din framtida pension! </a:t>
            </a:r>
          </a:p>
          <a:p>
            <a:pPr marL="0" indent="0">
              <a:buFont typeface="Arial" panose="020B0604020202020204" pitchFamily="34" charset="0"/>
              <a:buNone/>
            </a:pPr>
            <a:endParaRPr lang="sv-SE"/>
          </a:p>
          <a:p>
            <a:pPr marL="171450" indent="-171450">
              <a:buFont typeface="Arial" panose="020B0604020202020204" pitchFamily="34" charset="0"/>
              <a:buChar char="•"/>
            </a:pPr>
            <a:r>
              <a:rPr lang="sv-SE" b="1"/>
              <a:t>Du kan själv välja </a:t>
            </a:r>
            <a:r>
              <a:rPr lang="sv-SE"/>
              <a:t>vilket försäkringsbolag som ska förvalta dina pensionspengar. </a:t>
            </a:r>
          </a:p>
          <a:p>
            <a:pPr marL="0" indent="0">
              <a:buFont typeface="Arial" panose="020B0604020202020204" pitchFamily="34" charset="0"/>
              <a:buNone/>
            </a:pPr>
            <a:endParaRPr lang="sv-SE"/>
          </a:p>
          <a:p>
            <a:pPr marL="171450" indent="-171450">
              <a:buFont typeface="Arial" panose="020B0604020202020204" pitchFamily="34" charset="0"/>
              <a:buChar char="•"/>
            </a:pPr>
            <a:r>
              <a:rPr lang="sv-SE" b="1"/>
              <a:t>Om du inte väljer placeras pengarna </a:t>
            </a:r>
            <a:r>
              <a:rPr lang="sv-SE"/>
              <a:t>i en traditionell pensionsförsäkring med återbetalningsskydd på KPA Pension.</a:t>
            </a:r>
          </a:p>
          <a:p>
            <a:pPr marL="0" indent="0">
              <a:buFont typeface="Arial" panose="020B0604020202020204" pitchFamily="34" charset="0"/>
              <a:buNone/>
            </a:pPr>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De flesta medarbetare i kommuner och regioner omfattas av pensionsavtalet AKAP-KR. </a:t>
            </a:r>
          </a:p>
          <a:p>
            <a:pPr marL="171450" indent="-171450">
              <a:buFont typeface="Arial" panose="020B0604020202020204" pitchFamily="34" charset="0"/>
              <a:buChar char="•"/>
            </a:pPr>
            <a:endParaRPr lang="sv-SE"/>
          </a:p>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28</a:t>
            </a:fld>
            <a:endParaRPr lang="sv-SE"/>
          </a:p>
        </p:txBody>
      </p:sp>
    </p:spTree>
    <p:extLst>
      <p:ext uri="{BB962C8B-B14F-4D97-AF65-F5344CB8AC3E}">
        <p14:creationId xmlns:p14="http://schemas.microsoft.com/office/powerpoint/2010/main" val="113091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a:latin typeface="Arial" panose="020B0604020202020204" pitchFamily="34" charset="0"/>
                <a:cs typeface="Arial" panose="020B0604020202020204" pitchFamily="34" charset="0"/>
              </a:rPr>
              <a:t>AKAP-KR</a:t>
            </a:r>
          </a:p>
          <a:p>
            <a:pPr marL="171450" indent="-17145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Din arbetsgivare har höjt inbetalningarna till din pension och betalar från och med 2023 hela 6 % av din pensionsgrundande årslön upp till ”brytpunkten” på 7,5 inkomstbasbelopp till din tjänstepension.</a:t>
            </a:r>
          </a:p>
          <a:p>
            <a:pPr marL="0" indent="0">
              <a:buFont typeface="Arial" panose="020B0604020202020204" pitchFamily="34" charset="0"/>
              <a:buNone/>
            </a:pPr>
            <a:endParaRPr lang="sv-SE" sz="1200" b="0" i="0" u="none" strike="noStrike" baseline="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1" i="0" u="none" strike="noStrike" baseline="0">
                <a:solidFill>
                  <a:srgbClr val="000000"/>
                </a:solidFill>
                <a:latin typeface="Arial" panose="020B0604020202020204" pitchFamily="34" charset="0"/>
                <a:cs typeface="Arial" panose="020B0604020202020204" pitchFamily="34" charset="0"/>
              </a:rPr>
              <a:t>Över ”brytpunkten”:</a:t>
            </a:r>
            <a:endParaRPr lang="sv-SE" sz="1200" b="1" i="0" u="none" strike="noStrike" baseline="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Om din pensionsgrundande lön överstiger brytpunkten så betalar din arbetsgivare in minst 31,5 % av den del som överstiger brytpunkten.</a:t>
            </a:r>
          </a:p>
          <a:p>
            <a:pPr marL="285750" indent="-285750">
              <a:buFont typeface="Arial" panose="020B0604020202020204" pitchFamily="34" charset="0"/>
              <a:buChar char="•"/>
            </a:pPr>
            <a:endParaRPr lang="sv-SE" sz="1200" b="0" i="0" u="none" strike="noStrike" baseline="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Det maximala intjänandet till inkomst- och premiepension till den allmänna pensionen är satt till 7,5 inkomstbasbelopp, vilket för 2023 motsvarar en månadslön på 46 438 kronor. Därför går din arbetsgivare in med en större avsättning till din tjänstepension för att täcka upp för det glapp som uppstår från brytpunkten 7,5 inkomstbasbelopp och upp till din totala pensionsgrundande månadslön.</a:t>
            </a:r>
            <a:endParaRPr lang="sv-SE" sz="1200">
              <a:latin typeface="Arial" panose="020B0604020202020204" pitchFamily="34" charset="0"/>
              <a:cs typeface="Arial" panose="020B0604020202020204" pitchFamily="34" charset="0"/>
            </a:endParaRPr>
          </a:p>
          <a:p>
            <a:endParaRPr lang="sv-SE" sz="1200">
              <a:latin typeface="Arial" panose="020B0604020202020204" pitchFamily="34" charset="0"/>
              <a:cs typeface="Arial" panose="020B0604020202020204" pitchFamily="34" charset="0"/>
            </a:endParaRPr>
          </a:p>
          <a:p>
            <a:pPr marR="5000"/>
            <a:r>
              <a:rPr lang="sv-SE" sz="1200">
                <a:latin typeface="Arial" panose="020B0604020202020204" pitchFamily="34" charset="0"/>
                <a:cs typeface="Arial" panose="020B0604020202020204" pitchFamily="34" charset="0"/>
              </a:rPr>
              <a:t>(De flesta medarbetare i kommuner och regioner omfattas av pensionsavtalet AKAP-KR. </a:t>
            </a:r>
            <a:r>
              <a:rPr lang="sv-SE" sz="1200" b="0" i="0" u="none" strike="noStrike" baseline="0">
                <a:solidFill>
                  <a:srgbClr val="000000"/>
                </a:solidFill>
                <a:latin typeface="Arial" panose="020B0604020202020204" pitchFamily="34" charset="0"/>
                <a:cs typeface="Arial" panose="020B0604020202020204" pitchFamily="34" charset="0"/>
              </a:rPr>
              <a:t>Du som är född 1985 eller tidigare och har en pågående anställning före 2023 kan omfattas av annat, äldre pensionsavtal. Det gäller dig som har beviljats sjuk- eller aktivitetsersättning före 2023 eller gjort det aktiva valet att kvarstå i tidigare avtal senast den 31 maj 2023.)</a:t>
            </a:r>
            <a:endParaRPr lang="sv-SE" sz="120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06ADD646-B47D-4691-81F9-831FDE58B01C}" type="slidenum">
              <a:rPr lang="sv-SE" smtClean="0"/>
              <a:t>29</a:t>
            </a:fld>
            <a:endParaRPr lang="sv-SE"/>
          </a:p>
        </p:txBody>
      </p:sp>
    </p:spTree>
    <p:extLst>
      <p:ext uri="{BB962C8B-B14F-4D97-AF65-F5344CB8AC3E}">
        <p14:creationId xmlns:p14="http://schemas.microsoft.com/office/powerpoint/2010/main" val="49733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3</a:t>
            </a:fld>
            <a:endParaRPr lang="sv-SE"/>
          </a:p>
        </p:txBody>
      </p:sp>
    </p:spTree>
    <p:extLst>
      <p:ext uri="{BB962C8B-B14F-4D97-AF65-F5344CB8AC3E}">
        <p14:creationId xmlns:p14="http://schemas.microsoft.com/office/powerpoint/2010/main" val="300753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(Elsa omfattas av pensionsavtalet AKAP-KR.)</a:t>
            </a:r>
          </a:p>
        </p:txBody>
      </p:sp>
      <p:sp>
        <p:nvSpPr>
          <p:cNvPr id="4" name="Platshållare för bildnummer 3"/>
          <p:cNvSpPr>
            <a:spLocks noGrp="1"/>
          </p:cNvSpPr>
          <p:nvPr>
            <p:ph type="sldNum" sz="quarter" idx="5"/>
          </p:nvPr>
        </p:nvSpPr>
        <p:spPr/>
        <p:txBody>
          <a:bodyPr/>
          <a:lstStyle/>
          <a:p>
            <a:fld id="{06ADD646-B47D-4691-81F9-831FDE58B01C}" type="slidenum">
              <a:rPr lang="sv-SE" smtClean="0"/>
              <a:t>30</a:t>
            </a:fld>
            <a:endParaRPr lang="sv-SE"/>
          </a:p>
        </p:txBody>
      </p:sp>
    </p:spTree>
    <p:extLst>
      <p:ext uri="{BB962C8B-B14F-4D97-AF65-F5344CB8AC3E}">
        <p14:creationId xmlns:p14="http://schemas.microsoft.com/office/powerpoint/2010/main" val="410515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(Brytpunkten = 46 438 kr/mån 2023. </a:t>
            </a:r>
            <a:r>
              <a:rPr lang="sv-SE" err="1"/>
              <a:t>Idris</a:t>
            </a:r>
            <a:r>
              <a:rPr lang="sv-SE"/>
              <a:t> omfattas av pensionsavtalet AKAP-KR.)</a:t>
            </a:r>
          </a:p>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31</a:t>
            </a:fld>
            <a:endParaRPr lang="sv-SE"/>
          </a:p>
        </p:txBody>
      </p:sp>
    </p:spTree>
    <p:extLst>
      <p:ext uri="{BB962C8B-B14F-4D97-AF65-F5344CB8AC3E}">
        <p14:creationId xmlns:p14="http://schemas.microsoft.com/office/powerpoint/2010/main" val="3708920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Broschyren ”Säg hej till ditt kollektivavtal” finns att ladda ner på skr.se.</a:t>
            </a:r>
          </a:p>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32</a:t>
            </a:fld>
            <a:endParaRPr lang="sv-SE"/>
          </a:p>
        </p:txBody>
      </p:sp>
    </p:spTree>
    <p:extLst>
      <p:ext uri="{BB962C8B-B14F-4D97-AF65-F5344CB8AC3E}">
        <p14:creationId xmlns:p14="http://schemas.microsoft.com/office/powerpoint/2010/main" val="4394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a:t>Du har rätt till </a:t>
            </a:r>
            <a:r>
              <a:rPr lang="sv-SE" sz="1200" b="1" i="0"/>
              <a:t>25 semesterdagar per år</a:t>
            </a:r>
            <a:r>
              <a:rPr lang="sv-SE" sz="1200" i="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a:t>Från och med året du fyller 40 får du 31 semesterdagar.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a:t>Från och med året du fyller 50 får du 32 semesterdagar.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a:t>Semesterintjänande vid sjukskrivning eller föräldraledighet</a:t>
            </a:r>
            <a:r>
              <a:rPr lang="sv-SE" sz="1200" b="1" i="0"/>
              <a:t> </a:t>
            </a:r>
            <a:r>
              <a:rPr lang="sv-SE" sz="1200" b="0" i="0"/>
              <a:t>innebär att d</a:t>
            </a:r>
            <a:r>
              <a:rPr lang="sv-SE" b="0"/>
              <a:t>u </a:t>
            </a:r>
            <a:r>
              <a:rPr lang="sv-SE"/>
              <a:t>fortsätter </a:t>
            </a:r>
            <a:r>
              <a:rPr lang="sv-SE" u="none"/>
              <a:t>att tjäna in full semester </a:t>
            </a:r>
            <a:r>
              <a:rPr lang="sv-SE"/>
              <a:t>även om du är sjukskriven eller föräldraledig på deltid, under förutsättning att du fortfarande jobbar minst 40 %.</a:t>
            </a:r>
            <a:br>
              <a:rPr lang="sv-SE"/>
            </a:br>
            <a:endParaRPr lang="sv-S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a:t>Spara semesterdagar: </a:t>
            </a:r>
            <a:r>
              <a:rPr lang="sv-SE"/>
              <a:t>Om du har rätt till fler än 20 betalda semesterdagar under ett </a:t>
            </a:r>
            <a:r>
              <a:rPr lang="sv-SE" err="1"/>
              <a:t>semesterår</a:t>
            </a:r>
            <a:r>
              <a:rPr lang="sv-SE"/>
              <a:t> kan du </a:t>
            </a:r>
            <a:r>
              <a:rPr lang="sv-SE" b="0"/>
              <a:t>spara de dagar </a:t>
            </a:r>
            <a:r>
              <a:rPr lang="sv-SE"/>
              <a:t>som överstiger 20 till senare år. </a:t>
            </a:r>
            <a:br>
              <a:rPr lang="sv-SE"/>
            </a:br>
            <a:r>
              <a:rPr lang="sv-SE"/>
              <a:t>Du får ha upp till 30 semesterdagar sparade. </a:t>
            </a:r>
          </a:p>
          <a:p>
            <a:endParaRPr lang="sv-SE"/>
          </a:p>
          <a:p>
            <a:pPr marL="171450" indent="-171450">
              <a:buFont typeface="Arial" panose="020B0604020202020204" pitchFamily="34" charset="0"/>
              <a:buChar char="•"/>
            </a:pPr>
            <a:r>
              <a:rPr lang="sv-SE" b="1"/>
              <a:t>Semestertimmar: </a:t>
            </a:r>
            <a:r>
              <a:rPr lang="sv-SE"/>
              <a:t>Du kan också ansöka om ledigt för del av dag – så kallade</a:t>
            </a:r>
            <a:r>
              <a:rPr lang="sv-SE" b="0"/>
              <a:t> semestertimmar</a:t>
            </a:r>
            <a:r>
              <a:rPr lang="sv-SE" b="1"/>
              <a:t> </a:t>
            </a:r>
            <a:r>
              <a:rPr lang="sv-SE"/>
              <a:t>– om du tjänar in fler än 25 semesterdagar.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a:p>
        </p:txBody>
      </p:sp>
      <p:sp>
        <p:nvSpPr>
          <p:cNvPr id="4" name="Platshållare för bildnummer 3"/>
          <p:cNvSpPr>
            <a:spLocks noGrp="1"/>
          </p:cNvSpPr>
          <p:nvPr>
            <p:ph type="sldNum" sz="quarter" idx="5"/>
          </p:nvPr>
        </p:nvSpPr>
        <p:spPr/>
        <p:txBody>
          <a:bodyPr/>
          <a:lstStyle/>
          <a:p>
            <a:fld id="{06ADD646-B47D-4691-81F9-831FDE58B01C}" type="slidenum">
              <a:rPr lang="sv-SE" smtClean="0"/>
              <a:t>4</a:t>
            </a:fld>
            <a:endParaRPr lang="sv-SE"/>
          </a:p>
        </p:txBody>
      </p:sp>
    </p:spTree>
    <p:extLst>
      <p:ext uri="{BB962C8B-B14F-4D97-AF65-F5344CB8AC3E}">
        <p14:creationId xmlns:p14="http://schemas.microsoft.com/office/powerpoint/2010/main" val="243855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u="none"/>
              <a:t>Om du har månadslön: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u="none"/>
              <a:t>behåller du din lön under din semester och får dessutom </a:t>
            </a:r>
            <a:r>
              <a:rPr lang="sv-SE" b="1" u="none"/>
              <a:t>semesterdagstillägg</a:t>
            </a:r>
            <a:r>
              <a:rPr lang="sv-SE" b="0" u="none"/>
              <a:t> för varje ledig dag.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u="none"/>
              <a:t>Om din månadslön är lägre än 21 993 kronor (uppräknat till heltid) får du även ett så kallat </a:t>
            </a:r>
            <a:r>
              <a:rPr lang="sv-SE" b="1" u="none"/>
              <a:t>semesterlönetillägg</a:t>
            </a:r>
            <a:r>
              <a:rPr lang="sv-SE" b="0" u="none"/>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Du får ta ut semester redan samma år du tjänar in den</a:t>
            </a:r>
            <a:endParaRPr lang="sv-SE" b="0" u="none"/>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a:p>
          <a:p>
            <a:pPr marL="0" indent="0">
              <a:buFont typeface="Arial" panose="020B0604020202020204" pitchFamily="34" charset="0"/>
              <a:buNone/>
            </a:pPr>
            <a:r>
              <a:rPr lang="sv-SE" b="1"/>
              <a:t>Om du har timlön: </a:t>
            </a:r>
          </a:p>
          <a:p>
            <a:pPr marL="171450" indent="-171450">
              <a:buFont typeface="Arial" panose="020B0604020202020204" pitchFamily="34" charset="0"/>
              <a:buChar char="•"/>
            </a:pPr>
            <a:r>
              <a:rPr lang="sv-SE"/>
              <a:t>tjänar du antingen in </a:t>
            </a:r>
            <a:r>
              <a:rPr lang="sv-SE" b="1"/>
              <a:t>betalda semesterdagar </a:t>
            </a:r>
            <a:r>
              <a:rPr lang="sv-SE"/>
              <a:t>eller får</a:t>
            </a:r>
            <a:r>
              <a:rPr lang="sv-SE" b="1"/>
              <a:t> semesterersättning</a:t>
            </a:r>
            <a:r>
              <a:rPr lang="sv-SE"/>
              <a:t>.</a:t>
            </a:r>
            <a:r>
              <a:rPr lang="sv-SE" b="1"/>
              <a:t> </a:t>
            </a:r>
            <a:r>
              <a:rPr lang="sv-SE"/>
              <a:t>Semesterersättningen är din timlön uppräknat </a:t>
            </a:r>
            <a:r>
              <a:rPr lang="sv-SE" u="none"/>
              <a:t>med 12 %.</a:t>
            </a:r>
            <a:r>
              <a:rPr lang="sv-SE" b="1" u="none"/>
              <a:t> </a:t>
            </a:r>
            <a:r>
              <a:rPr lang="sv-SE"/>
              <a:t>Ersättningen höjs när du fyllt 40 respektive 50 år. (</a:t>
            </a:r>
            <a:r>
              <a:rPr lang="sv-SE" sz="1200" i="0"/>
              <a:t>Gäller under förutsättning att du har rätt till 31 respektive 32 semesterdagar.)</a:t>
            </a:r>
            <a:r>
              <a:rPr lang="sv-SE"/>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Den semester du tjänar in kan du ta ut nästkommande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u="none"/>
          </a:p>
        </p:txBody>
      </p:sp>
      <p:sp>
        <p:nvSpPr>
          <p:cNvPr id="4" name="Platshållare för bildnummer 3"/>
          <p:cNvSpPr>
            <a:spLocks noGrp="1"/>
          </p:cNvSpPr>
          <p:nvPr>
            <p:ph type="sldNum" sz="quarter" idx="5"/>
          </p:nvPr>
        </p:nvSpPr>
        <p:spPr/>
        <p:txBody>
          <a:bodyPr/>
          <a:lstStyle/>
          <a:p>
            <a:fld id="{06ADD646-B47D-4691-81F9-831FDE58B01C}" type="slidenum">
              <a:rPr lang="sv-SE" smtClean="0"/>
              <a:t>5</a:t>
            </a:fld>
            <a:endParaRPr lang="sv-SE"/>
          </a:p>
        </p:txBody>
      </p:sp>
    </p:spTree>
    <p:extLst>
      <p:ext uri="{BB962C8B-B14F-4D97-AF65-F5344CB8AC3E}">
        <p14:creationId xmlns:p14="http://schemas.microsoft.com/office/powerpoint/2010/main" val="82983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6ADD646-B47D-4691-81F9-831FDE58B01C}" type="slidenum">
              <a:rPr lang="sv-SE" smtClean="0"/>
              <a:t>6</a:t>
            </a:fld>
            <a:endParaRPr lang="sv-SE"/>
          </a:p>
        </p:txBody>
      </p:sp>
    </p:spTree>
    <p:extLst>
      <p:ext uri="{BB962C8B-B14F-4D97-AF65-F5344CB8AC3E}">
        <p14:creationId xmlns:p14="http://schemas.microsoft.com/office/powerpoint/2010/main" val="89330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a:latin typeface="Arial" panose="020B0604020202020204" pitchFamily="34" charset="0"/>
                <a:cs typeface="Arial" panose="020B0604020202020204" pitchFamily="34" charset="0"/>
              </a:rPr>
              <a:t>Heltid = 40 timmar i veckan</a:t>
            </a:r>
          </a:p>
          <a:p>
            <a:pPr marL="0" indent="0">
              <a:buFont typeface="Arial" panose="020B0604020202020204" pitchFamily="34" charset="0"/>
              <a:buNone/>
            </a:pPr>
            <a:r>
              <a:rPr lang="sv-SE" sz="1200">
                <a:latin typeface="Arial" panose="020B0604020202020204" pitchFamily="34" charset="0"/>
                <a:cs typeface="Arial" panose="020B0604020202020204" pitchFamily="34" charset="0"/>
              </a:rPr>
              <a:t>I genomsnitt jobbar du 40 timmar i veckan om du arbetar heltid. Om du jobbar helgdagar som infaller på någon av dagarna måndag–lördag är arbetstiden istället i genomsnitt 38 timmar och 15 min/vecka. (Med helgdag jämställs här påsk-, pingst-, midsommar-, jul- och nyårsafton. Det finns fler heltidsmått än de två som nämns ovan. Vilket som gäller för dig beror bland annat på ditt yrke och när du jobbar.)</a:t>
            </a:r>
          </a:p>
          <a:p>
            <a:pPr marL="0" indent="0">
              <a:buFont typeface="Arial" panose="020B0604020202020204" pitchFamily="34" charset="0"/>
              <a:buNone/>
            </a:pPr>
            <a:endParaRPr lang="sv-SE" sz="1200">
              <a:latin typeface="Arial" panose="020B0604020202020204" pitchFamily="34" charset="0"/>
              <a:cs typeface="Arial" panose="020B0604020202020204" pitchFamily="34" charset="0"/>
            </a:endParaRPr>
          </a:p>
          <a:p>
            <a:pPr marL="0" indent="0">
              <a:buNone/>
            </a:pPr>
            <a:r>
              <a:rPr lang="sv-SE" sz="1200" b="1">
                <a:latin typeface="Arial" panose="020B0604020202020204" pitchFamily="34" charset="0"/>
                <a:cs typeface="Arial" panose="020B0604020202020204" pitchFamily="34" charset="0"/>
              </a:rPr>
              <a:t>Du får ekonomisk ersättning eller kompensation i form av ledighet om du: </a:t>
            </a:r>
          </a:p>
          <a:p>
            <a:pPr marL="171450" indent="-171450">
              <a:buClr>
                <a:srgbClr val="5B4B9A"/>
              </a:buClr>
              <a:buSzPct val="110000"/>
              <a:buFont typeface="Arial" panose="020B0604020202020204" pitchFamily="34" charset="0"/>
              <a:buChar char="•"/>
            </a:pPr>
            <a:r>
              <a:rPr lang="sv-SE" sz="1200">
                <a:latin typeface="Arial" panose="020B0604020202020204" pitchFamily="34" charset="0"/>
                <a:cs typeface="Arial" panose="020B0604020202020204" pitchFamily="34" charset="0"/>
              </a:rPr>
              <a:t>Arbetar övertid </a:t>
            </a:r>
          </a:p>
          <a:p>
            <a:pPr marL="171450" indent="-171450">
              <a:buClr>
                <a:srgbClr val="5B4B9A"/>
              </a:buClr>
              <a:buSzPct val="110000"/>
              <a:buFont typeface="Arial" panose="020B0604020202020204" pitchFamily="34" charset="0"/>
              <a:buChar char="•"/>
            </a:pPr>
            <a:r>
              <a:rPr lang="sv-SE" sz="1200">
                <a:latin typeface="Arial" panose="020B0604020202020204" pitchFamily="34" charset="0"/>
                <a:cs typeface="Arial" panose="020B0604020202020204" pitchFamily="34" charset="0"/>
              </a:rPr>
              <a:t>Arbetar på obekväm arbetstid (kväll, natt eller helg) </a:t>
            </a:r>
          </a:p>
          <a:p>
            <a:pPr marL="171450" indent="-171450">
              <a:buClr>
                <a:srgbClr val="5B4B9A"/>
              </a:buClr>
              <a:buSzPct val="110000"/>
              <a:buFont typeface="Arial" panose="020B0604020202020204" pitchFamily="34" charset="0"/>
              <a:buChar char="•"/>
            </a:pPr>
            <a:r>
              <a:rPr lang="sv-SE" sz="1200">
                <a:latin typeface="Arial" panose="020B0604020202020204" pitchFamily="34" charset="0"/>
                <a:cs typeface="Arial" panose="020B0604020202020204" pitchFamily="34" charset="0"/>
              </a:rPr>
              <a:t>Har jour eller beredskap i ditt jobb</a:t>
            </a:r>
          </a:p>
          <a:p>
            <a:pPr marL="171450" indent="-171450">
              <a:buClr>
                <a:srgbClr val="5B4B9A"/>
              </a:buClr>
              <a:buSzPct val="110000"/>
              <a:buFont typeface="Arial" panose="020B0604020202020204" pitchFamily="34" charset="0"/>
              <a:buChar char="•"/>
            </a:pPr>
            <a:endParaRPr lang="sv-SE" sz="1200">
              <a:latin typeface="Arial" panose="020B0604020202020204" pitchFamily="34" charset="0"/>
              <a:cs typeface="Arial" panose="020B0604020202020204" pitchFamily="34" charset="0"/>
            </a:endParaRPr>
          </a:p>
          <a:p>
            <a:pPr marL="0" indent="0">
              <a:buClr>
                <a:srgbClr val="5B4B9A"/>
              </a:buClr>
              <a:buSzPct val="110000"/>
              <a:buFont typeface="Arial" panose="020B0604020202020204" pitchFamily="34" charset="0"/>
              <a:buNone/>
            </a:pPr>
            <a:r>
              <a:rPr lang="sv-SE" sz="1200" b="1">
                <a:latin typeface="Arial" panose="020B0604020202020204" pitchFamily="34" charset="0"/>
                <a:cs typeface="Arial" panose="020B0604020202020204" pitchFamily="34" charset="0"/>
              </a:rPr>
              <a:t>Du kan även få ekonomisk ersättning för:</a:t>
            </a:r>
          </a:p>
          <a:p>
            <a:pPr marL="171450" indent="-171450">
              <a:buClr>
                <a:srgbClr val="5B4B9A"/>
              </a:buClr>
              <a:buSzPct val="11000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Färdtid för resor utanför den vanliga arbetsort och utöver ordinarie arbetstid.</a:t>
            </a:r>
          </a:p>
          <a:p>
            <a:pPr marL="171450" indent="-171450">
              <a:buClr>
                <a:srgbClr val="5B4B9A"/>
              </a:buClr>
              <a:buSzPct val="11000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Kilometerersättning för användning av egen bil i tjänsten.</a:t>
            </a:r>
          </a:p>
          <a:p>
            <a:pPr marL="171450" indent="-171450">
              <a:buClr>
                <a:srgbClr val="5B4B9A"/>
              </a:buClr>
              <a:buSzPct val="110000"/>
              <a:buFont typeface="Arial" panose="020B0604020202020204" pitchFamily="34" charset="0"/>
              <a:buChar char="•"/>
            </a:pPr>
            <a:r>
              <a:rPr lang="sv-SE" sz="1200" b="0" i="0" u="none" strike="noStrike" baseline="0">
                <a:solidFill>
                  <a:srgbClr val="000000"/>
                </a:solidFill>
                <a:latin typeface="Arial" panose="020B0604020202020204" pitchFamily="34" charset="0"/>
                <a:cs typeface="Arial" panose="020B0604020202020204" pitchFamily="34" charset="0"/>
              </a:rPr>
              <a:t>Kostnader du fått i samband med arbetsresor utanför din vanliga arbetsort. Till exempel för övernattning, resor och mat.</a:t>
            </a:r>
            <a:endParaRPr lang="sv-SE" sz="1200" b="1">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a:latin typeface="Arial" panose="020B0604020202020204" pitchFamily="34" charset="0"/>
              <a:cs typeface="Arial" panose="020B0604020202020204" pitchFamily="34" charset="0"/>
            </a:endParaRPr>
          </a:p>
          <a:p>
            <a:endParaRPr lang="sv-SE" sz="120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06ADD646-B47D-4691-81F9-831FDE58B01C}" type="slidenum">
              <a:rPr lang="sv-SE" smtClean="0"/>
              <a:t>7</a:t>
            </a:fld>
            <a:endParaRPr lang="sv-SE"/>
          </a:p>
        </p:txBody>
      </p:sp>
    </p:spTree>
    <p:extLst>
      <p:ext uri="{BB962C8B-B14F-4D97-AF65-F5344CB8AC3E}">
        <p14:creationId xmlns:p14="http://schemas.microsoft.com/office/powerpoint/2010/main" val="146625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Det finns två löneformer i kollektivavtalet: </a:t>
            </a:r>
            <a:r>
              <a:rPr lang="sv-SE" u="none"/>
              <a:t>månadslön och timlön. </a:t>
            </a:r>
            <a:r>
              <a:rPr lang="sv-SE"/>
              <a:t>Är du anställd för minst tre månader i sträck och jobbar minst 40 % får du månadslön. I annat fall får du i regel timlön.</a:t>
            </a:r>
          </a:p>
          <a:p>
            <a:pPr marL="0" indent="0">
              <a:buNone/>
            </a:pPr>
            <a:endParaRPr lang="sv-SE"/>
          </a:p>
          <a:p>
            <a:pPr marL="0" indent="0">
              <a:buFont typeface="Arial" panose="020B0604020202020204" pitchFamily="34" charset="0"/>
              <a:buNone/>
            </a:pPr>
            <a:r>
              <a:rPr lang="sv-SE" b="1"/>
              <a:t>Månadslön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Lönen betalas ut samma månad du arbetat</a:t>
            </a:r>
          </a:p>
          <a:p>
            <a:pPr marL="171450" indent="-171450">
              <a:buFont typeface="Arial" panose="020B0604020202020204" pitchFamily="34" charset="0"/>
              <a:buChar char="•"/>
            </a:pPr>
            <a:r>
              <a:rPr lang="sv-SE"/>
              <a:t>Lönen är preliminär, vilket innebär att ersättningar för till exempel obekväm arbetstid, övertid eller jour normalt betalas ut månaden därpå. Detsamma gäller avdrag för frånvaro såsom sjukdom eller föräldraledighet. </a:t>
            </a:r>
          </a:p>
          <a:p>
            <a:pPr marL="171450" indent="-171450">
              <a:buFont typeface="Arial" panose="020B0604020202020204" pitchFamily="34" charset="0"/>
              <a:buChar char="•"/>
            </a:pPr>
            <a:endParaRPr lang="sv-SE"/>
          </a:p>
          <a:p>
            <a:pPr marL="0" indent="0">
              <a:buNone/>
            </a:pPr>
            <a:r>
              <a:rPr lang="sv-SE" b="1"/>
              <a:t>Timlön</a:t>
            </a:r>
          </a:p>
          <a:p>
            <a:pPr marL="171450" indent="-171450">
              <a:buFont typeface="Arial" panose="020B0604020202020204" pitchFamily="34" charset="0"/>
              <a:buChar char="•"/>
            </a:pPr>
            <a:r>
              <a:rPr lang="sv-SE"/>
              <a:t>Lönen betalas ut månaden efter du arbetat.</a:t>
            </a:r>
          </a:p>
        </p:txBody>
      </p:sp>
      <p:sp>
        <p:nvSpPr>
          <p:cNvPr id="4" name="Platshållare för bildnummer 3"/>
          <p:cNvSpPr>
            <a:spLocks noGrp="1"/>
          </p:cNvSpPr>
          <p:nvPr>
            <p:ph type="sldNum" sz="quarter" idx="5"/>
          </p:nvPr>
        </p:nvSpPr>
        <p:spPr/>
        <p:txBody>
          <a:bodyPr/>
          <a:lstStyle/>
          <a:p>
            <a:fld id="{06ADD646-B47D-4691-81F9-831FDE58B01C}" type="slidenum">
              <a:rPr lang="sv-SE" smtClean="0"/>
              <a:t>8</a:t>
            </a:fld>
            <a:endParaRPr lang="sv-SE"/>
          </a:p>
        </p:txBody>
      </p:sp>
    </p:spTree>
    <p:extLst>
      <p:ext uri="{BB962C8B-B14F-4D97-AF65-F5344CB8AC3E}">
        <p14:creationId xmlns:p14="http://schemas.microsoft.com/office/powerpoint/2010/main" val="355830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Din lön sätts individuellt och ses i regel över en gång om året.</a:t>
            </a:r>
          </a:p>
          <a:p>
            <a:pPr marL="0" indent="0">
              <a:buFont typeface="Arial" panose="020B0604020202020204" pitchFamily="34" charset="0"/>
              <a:buNone/>
            </a:pPr>
            <a:endParaRPr lang="sv-SE"/>
          </a:p>
          <a:p>
            <a:pPr marL="0" indent="0">
              <a:buFont typeface="Arial" panose="020B0604020202020204" pitchFamily="34" charset="0"/>
              <a:buNone/>
            </a:pPr>
            <a:r>
              <a:rPr lang="sv-SE" b="1"/>
              <a:t>Tre modeller för löneöversyn:</a:t>
            </a:r>
          </a:p>
          <a:p>
            <a:pPr marL="0" indent="0">
              <a:buNone/>
            </a:pPr>
            <a:r>
              <a:rPr lang="sv-SE" b="0"/>
              <a:t>1. Din lön bestäms genom dialogmodellen, det vill säga din chef sätter din lön i dialog med dig. </a:t>
            </a:r>
          </a:p>
          <a:p>
            <a:pPr marL="0" indent="0">
              <a:buNone/>
            </a:pPr>
            <a:r>
              <a:rPr lang="sv-SE" b="0"/>
              <a:t>2. Löneöversynen sker genom förhandlingar mellan din arbetsgivare och fackförbund. </a:t>
            </a:r>
          </a:p>
          <a:p>
            <a:pPr marL="0" indent="0">
              <a:buNone/>
            </a:pPr>
            <a:r>
              <a:rPr lang="sv-SE" b="0"/>
              <a:t>3. En så kallad ”lokal förhandlingsordning” används, vilket innebär att arbetsgivaren och facket har kommit överens om en annan modell.</a:t>
            </a:r>
          </a:p>
        </p:txBody>
      </p:sp>
      <p:sp>
        <p:nvSpPr>
          <p:cNvPr id="4" name="Platshållare för bildnummer 3"/>
          <p:cNvSpPr>
            <a:spLocks noGrp="1"/>
          </p:cNvSpPr>
          <p:nvPr>
            <p:ph type="sldNum" sz="quarter" idx="5"/>
          </p:nvPr>
        </p:nvSpPr>
        <p:spPr/>
        <p:txBody>
          <a:bodyPr/>
          <a:lstStyle/>
          <a:p>
            <a:fld id="{06ADD646-B47D-4691-81F9-831FDE58B01C}" type="slidenum">
              <a:rPr lang="sv-SE" smtClean="0"/>
              <a:t>9</a:t>
            </a:fld>
            <a:endParaRPr lang="sv-SE"/>
          </a:p>
        </p:txBody>
      </p:sp>
    </p:spTree>
    <p:extLst>
      <p:ext uri="{BB962C8B-B14F-4D97-AF65-F5344CB8AC3E}">
        <p14:creationId xmlns:p14="http://schemas.microsoft.com/office/powerpoint/2010/main" val="65917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3116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35754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0615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08818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med kapitel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3441879"/>
            <a:ext cx="4640096" cy="1967248"/>
          </a:xfrm>
        </p:spPr>
        <p:txBody>
          <a:bodyPr anchor="t">
            <a:noAutofit/>
          </a:bodyPr>
          <a:lstStyle>
            <a:lvl1pPr algn="l">
              <a:defRPr sz="4400">
                <a:solidFill>
                  <a:schemeClr val="tx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a:p>
        </p:txBody>
      </p:sp>
      <p:pic>
        <p:nvPicPr>
          <p:cNvPr id="11" name="Bild 10">
            <a:extLst>
              <a:ext uri="{FF2B5EF4-FFF2-40B4-BE49-F238E27FC236}">
                <a16:creationId xmlns:a16="http://schemas.microsoft.com/office/drawing/2014/main" id="{6136117D-6DF0-D347-0ABF-FD619920D95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 r="5016" b="20287"/>
          <a:stretch/>
        </p:blipFill>
        <p:spPr>
          <a:xfrm>
            <a:off x="10354774" y="5885645"/>
            <a:ext cx="1837226" cy="972355"/>
          </a:xfrm>
          <a:prstGeom prst="rect">
            <a:avLst/>
          </a:prstGeom>
        </p:spPr>
      </p:pic>
      <p:sp>
        <p:nvSpPr>
          <p:cNvPr id="7" name="Platshållare för bild 6">
            <a:extLst>
              <a:ext uri="{FF2B5EF4-FFF2-40B4-BE49-F238E27FC236}">
                <a16:creationId xmlns:a16="http://schemas.microsoft.com/office/drawing/2014/main" id="{1F593AE3-A057-25DB-474B-9A0FA9331758}"/>
              </a:ext>
            </a:extLst>
          </p:cNvPr>
          <p:cNvSpPr>
            <a:spLocks noGrp="1"/>
          </p:cNvSpPr>
          <p:nvPr>
            <p:ph type="pic" sz="quarter" idx="13"/>
          </p:nvPr>
        </p:nvSpPr>
        <p:spPr>
          <a:xfrm>
            <a:off x="6096000" y="0"/>
            <a:ext cx="6096000" cy="6858000"/>
          </a:xfrm>
          <a:solidFill>
            <a:srgbClr val="FFFFFF"/>
          </a:solidFill>
        </p:spPr>
        <p:txBody>
          <a:bodyPr/>
          <a:lstStyle>
            <a:lvl1pPr marL="30163" indent="0">
              <a:buNone/>
              <a:defRPr/>
            </a:lvl1pPr>
          </a:lstStyle>
          <a:p>
            <a:endParaRPr lang="sv-SE"/>
          </a:p>
        </p:txBody>
      </p:sp>
      <p:sp>
        <p:nvSpPr>
          <p:cNvPr id="13" name="Platshållare för bild 12">
            <a:extLst>
              <a:ext uri="{FF2B5EF4-FFF2-40B4-BE49-F238E27FC236}">
                <a16:creationId xmlns:a16="http://schemas.microsoft.com/office/drawing/2014/main" id="{2A48F658-CAE4-E359-C5D9-6FD788D1F31C}"/>
              </a:ext>
            </a:extLst>
          </p:cNvPr>
          <p:cNvSpPr>
            <a:spLocks noGrp="1"/>
          </p:cNvSpPr>
          <p:nvPr>
            <p:ph type="pic" sz="quarter" idx="14" hasCustomPrompt="1"/>
          </p:nvPr>
        </p:nvSpPr>
        <p:spPr>
          <a:xfrm>
            <a:off x="664232" y="1513268"/>
            <a:ext cx="1612843" cy="1612843"/>
          </a:xfrm>
        </p:spPr>
        <p:txBody>
          <a:bodyPr/>
          <a:lstStyle>
            <a:lvl1pPr marL="30163" indent="0">
              <a:buFontTx/>
              <a:buNone/>
              <a:defRPr/>
            </a:lvl1pPr>
          </a:lstStyle>
          <a:p>
            <a:r>
              <a:rPr lang="sv-SE"/>
              <a:t>Ikon</a:t>
            </a:r>
          </a:p>
        </p:txBody>
      </p:sp>
    </p:spTree>
    <p:extLst>
      <p:ext uri="{BB962C8B-B14F-4D97-AF65-F5344CB8AC3E}">
        <p14:creationId xmlns:p14="http://schemas.microsoft.com/office/powerpoint/2010/main" val="397494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B42D259-ACB8-4FD1-AC0F-9CAC8F5E07E0}"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
        <p:nvSpPr>
          <p:cNvPr id="10" name="Platshållare för bild 12">
            <a:extLst>
              <a:ext uri="{FF2B5EF4-FFF2-40B4-BE49-F238E27FC236}">
                <a16:creationId xmlns:a16="http://schemas.microsoft.com/office/drawing/2014/main" id="{8C96B168-2AA3-8950-9ECE-0A3AEADA8832}"/>
              </a:ext>
              <a:ext uri="{C183D7F6-B498-43B3-948B-1728B52AA6E4}">
                <adec:decorative xmlns:adec="http://schemas.microsoft.com/office/drawing/2017/decorative" val="1"/>
              </a:ext>
            </a:extLst>
          </p:cNvPr>
          <p:cNvSpPr>
            <a:spLocks noGrp="1"/>
          </p:cNvSpPr>
          <p:nvPr>
            <p:ph type="pic" sz="quarter" idx="14" hasCustomPrompt="1"/>
          </p:nvPr>
        </p:nvSpPr>
        <p:spPr>
          <a:xfrm>
            <a:off x="11281059" y="259074"/>
            <a:ext cx="634671" cy="634671"/>
          </a:xfrm>
        </p:spPr>
        <p:txBody>
          <a:bodyPr/>
          <a:lstStyle>
            <a:lvl1pPr marL="30163" indent="0">
              <a:buFontTx/>
              <a:buNone/>
              <a:defRPr sz="1400"/>
            </a:lvl1pPr>
          </a:lstStyle>
          <a:p>
            <a:r>
              <a:rPr lang="sv-SE"/>
              <a:t>Ikon</a:t>
            </a:r>
          </a:p>
        </p:txBody>
      </p:sp>
      <p:sp>
        <p:nvSpPr>
          <p:cNvPr id="12" name="Platshållare för text 11">
            <a:extLst>
              <a:ext uri="{FF2B5EF4-FFF2-40B4-BE49-F238E27FC236}">
                <a16:creationId xmlns:a16="http://schemas.microsoft.com/office/drawing/2014/main" id="{C5E67968-9D3D-D8BE-B184-107577F1D7BE}"/>
              </a:ext>
            </a:extLst>
          </p:cNvPr>
          <p:cNvSpPr>
            <a:spLocks noGrp="1"/>
          </p:cNvSpPr>
          <p:nvPr>
            <p:ph type="body" sz="quarter" idx="15" hasCustomPrompt="1"/>
          </p:nvPr>
        </p:nvSpPr>
        <p:spPr>
          <a:xfrm>
            <a:off x="7844921" y="391690"/>
            <a:ext cx="3334011" cy="360363"/>
          </a:xfrm>
        </p:spPr>
        <p:txBody>
          <a:bodyPr/>
          <a:lstStyle>
            <a:lvl1pPr marL="30163" indent="0" algn="r">
              <a:buNone/>
              <a:defRPr sz="1800" b="1" i="0">
                <a:latin typeface="Rockwell" panose="02060603020205020403" pitchFamily="18" charset="77"/>
              </a:defRPr>
            </a:lvl1pPr>
          </a:lstStyle>
          <a:p>
            <a:pPr lvl="0"/>
            <a:r>
              <a:rPr lang="sv-SE" dirty="0"/>
              <a:t>Kapitel</a:t>
            </a:r>
          </a:p>
        </p:txBody>
      </p:sp>
      <p:sp>
        <p:nvSpPr>
          <p:cNvPr id="3" name="Rubrik 1">
            <a:extLst>
              <a:ext uri="{FF2B5EF4-FFF2-40B4-BE49-F238E27FC236}">
                <a16:creationId xmlns:a16="http://schemas.microsoft.com/office/drawing/2014/main" id="{6C91DE4D-E2EA-7FDB-05AA-BC1456694184}"/>
              </a:ext>
            </a:extLst>
          </p:cNvPr>
          <p:cNvSpPr>
            <a:spLocks noGrp="1"/>
          </p:cNvSpPr>
          <p:nvPr>
            <p:ph type="title"/>
          </p:nvPr>
        </p:nvSpPr>
        <p:spPr>
          <a:xfrm>
            <a:off x="664233" y="1057008"/>
            <a:ext cx="9609825" cy="1230137"/>
          </a:xfrm>
        </p:spPr>
        <p:txBody>
          <a:bodyPr anchor="t"/>
          <a:lstStyle/>
          <a:p>
            <a:r>
              <a:rPr lang="sv-SE"/>
              <a:t>Klicka här för att ändra mall för rubrikformat</a:t>
            </a:r>
          </a:p>
        </p:txBody>
      </p:sp>
      <p:sp>
        <p:nvSpPr>
          <p:cNvPr id="7" name="Platshållare för innehåll 2">
            <a:extLst>
              <a:ext uri="{FF2B5EF4-FFF2-40B4-BE49-F238E27FC236}">
                <a16:creationId xmlns:a16="http://schemas.microsoft.com/office/drawing/2014/main" id="{2C921562-F810-488B-D482-F6ECC2F8F33D}"/>
              </a:ext>
            </a:extLst>
          </p:cNvPr>
          <p:cNvSpPr>
            <a:spLocks noGrp="1"/>
          </p:cNvSpPr>
          <p:nvPr>
            <p:ph sz="half" idx="1"/>
          </p:nvPr>
        </p:nvSpPr>
        <p:spPr>
          <a:xfrm>
            <a:off x="666000" y="2635115"/>
            <a:ext cx="9608058" cy="3383207"/>
          </a:xfrm>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6796275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räkneexempe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B42D259-ACB8-4FD1-AC0F-9CAC8F5E07E0}"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a:p>
        </p:txBody>
      </p:sp>
      <p:sp>
        <p:nvSpPr>
          <p:cNvPr id="10" name="Platshållare för bild 12">
            <a:extLst>
              <a:ext uri="{FF2B5EF4-FFF2-40B4-BE49-F238E27FC236}">
                <a16:creationId xmlns:a16="http://schemas.microsoft.com/office/drawing/2014/main" id="{8C96B168-2AA3-8950-9ECE-0A3AEADA8832}"/>
              </a:ext>
              <a:ext uri="{C183D7F6-B498-43B3-948B-1728B52AA6E4}">
                <adec:decorative xmlns:adec="http://schemas.microsoft.com/office/drawing/2017/decorative" val="1"/>
              </a:ext>
            </a:extLst>
          </p:cNvPr>
          <p:cNvSpPr>
            <a:spLocks noGrp="1"/>
          </p:cNvSpPr>
          <p:nvPr>
            <p:ph type="pic" sz="quarter" idx="14" hasCustomPrompt="1"/>
          </p:nvPr>
        </p:nvSpPr>
        <p:spPr>
          <a:xfrm>
            <a:off x="11281059" y="259074"/>
            <a:ext cx="634671" cy="634671"/>
          </a:xfrm>
        </p:spPr>
        <p:txBody>
          <a:bodyPr/>
          <a:lstStyle>
            <a:lvl1pPr marL="30163" indent="0">
              <a:buFontTx/>
              <a:buNone/>
              <a:defRPr sz="1400"/>
            </a:lvl1pPr>
          </a:lstStyle>
          <a:p>
            <a:r>
              <a:rPr lang="sv-SE"/>
              <a:t>Ikon</a:t>
            </a:r>
          </a:p>
        </p:txBody>
      </p:sp>
      <p:sp>
        <p:nvSpPr>
          <p:cNvPr id="12" name="Platshållare för text 11">
            <a:extLst>
              <a:ext uri="{FF2B5EF4-FFF2-40B4-BE49-F238E27FC236}">
                <a16:creationId xmlns:a16="http://schemas.microsoft.com/office/drawing/2014/main" id="{C5E67968-9D3D-D8BE-B184-107577F1D7BE}"/>
              </a:ext>
            </a:extLst>
          </p:cNvPr>
          <p:cNvSpPr>
            <a:spLocks noGrp="1"/>
          </p:cNvSpPr>
          <p:nvPr>
            <p:ph type="body" sz="quarter" idx="15" hasCustomPrompt="1"/>
          </p:nvPr>
        </p:nvSpPr>
        <p:spPr>
          <a:xfrm>
            <a:off x="7844921" y="391690"/>
            <a:ext cx="3334011" cy="360363"/>
          </a:xfrm>
        </p:spPr>
        <p:txBody>
          <a:bodyPr/>
          <a:lstStyle>
            <a:lvl1pPr marL="30163" indent="0" algn="r">
              <a:buNone/>
              <a:defRPr sz="1800" b="1" i="0">
                <a:latin typeface="Rockwell" panose="02060603020205020403" pitchFamily="18" charset="77"/>
              </a:defRPr>
            </a:lvl1pPr>
          </a:lstStyle>
          <a:p>
            <a:pPr lvl="0"/>
            <a:r>
              <a:rPr lang="sv-SE" dirty="0"/>
              <a:t>Kapitel</a:t>
            </a:r>
          </a:p>
        </p:txBody>
      </p:sp>
      <p:sp>
        <p:nvSpPr>
          <p:cNvPr id="3" name="Rubrik 1">
            <a:extLst>
              <a:ext uri="{FF2B5EF4-FFF2-40B4-BE49-F238E27FC236}">
                <a16:creationId xmlns:a16="http://schemas.microsoft.com/office/drawing/2014/main" id="{6C91DE4D-E2EA-7FDB-05AA-BC1456694184}"/>
              </a:ext>
            </a:extLst>
          </p:cNvPr>
          <p:cNvSpPr>
            <a:spLocks noGrp="1"/>
          </p:cNvSpPr>
          <p:nvPr>
            <p:ph type="title"/>
          </p:nvPr>
        </p:nvSpPr>
        <p:spPr>
          <a:xfrm>
            <a:off x="664233" y="899696"/>
            <a:ext cx="9609825" cy="1230137"/>
          </a:xfrm>
        </p:spPr>
        <p:txBody>
          <a:bodyPr anchor="t"/>
          <a:lstStyle/>
          <a:p>
            <a:r>
              <a:rPr lang="sv-SE"/>
              <a:t>Klicka här för att ändra mall för rubrikformat</a:t>
            </a:r>
          </a:p>
        </p:txBody>
      </p:sp>
    </p:spTree>
    <p:extLst>
      <p:ext uri="{BB962C8B-B14F-4D97-AF65-F5344CB8AC3E}">
        <p14:creationId xmlns:p14="http://schemas.microsoft.com/office/powerpoint/2010/main" val="242131602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a:xfrm>
            <a:off x="664233" y="1057008"/>
            <a:ext cx="9609825" cy="1230137"/>
          </a:xfrm>
        </p:spPr>
        <p:txBody>
          <a:bodyPr anchor="t"/>
          <a:lstStyle/>
          <a:p>
            <a:r>
              <a:rPr lang="sv-SE"/>
              <a:t>Klicka här för att ändra mall för rubrikformat</a:t>
            </a:r>
          </a:p>
        </p:txBody>
      </p:sp>
      <p:sp>
        <p:nvSpPr>
          <p:cNvPr id="3" name="Platshållare för innehåll 2"/>
          <p:cNvSpPr>
            <a:spLocks noGrp="1"/>
          </p:cNvSpPr>
          <p:nvPr>
            <p:ph sz="half" idx="1"/>
          </p:nvPr>
        </p:nvSpPr>
        <p:spPr>
          <a:xfrm>
            <a:off x="666000" y="2635115"/>
            <a:ext cx="4716000" cy="33832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635115"/>
            <a:ext cx="4716000" cy="33832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42D259-ACB8-4FD1-AC0F-9CAC8F5E07E0}" type="datetimeFigureOut">
              <a:rPr lang="sv-SE" smtClean="0"/>
              <a:t>2023-08-15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a:p>
        </p:txBody>
      </p:sp>
      <p:sp>
        <p:nvSpPr>
          <p:cNvPr id="9" name="Platshållare för bild 12">
            <a:extLst>
              <a:ext uri="{FF2B5EF4-FFF2-40B4-BE49-F238E27FC236}">
                <a16:creationId xmlns:a16="http://schemas.microsoft.com/office/drawing/2014/main" id="{67BB1DD7-8236-EA0A-B190-8237B9C68E81}"/>
              </a:ext>
              <a:ext uri="{C183D7F6-B498-43B3-948B-1728B52AA6E4}">
                <adec:decorative xmlns:adec="http://schemas.microsoft.com/office/drawing/2017/decorative" val="1"/>
              </a:ext>
            </a:extLst>
          </p:cNvPr>
          <p:cNvSpPr>
            <a:spLocks noGrp="1"/>
          </p:cNvSpPr>
          <p:nvPr>
            <p:ph type="pic" sz="quarter" idx="14" hasCustomPrompt="1"/>
          </p:nvPr>
        </p:nvSpPr>
        <p:spPr>
          <a:xfrm>
            <a:off x="11281059" y="259074"/>
            <a:ext cx="634671" cy="634671"/>
          </a:xfrm>
        </p:spPr>
        <p:txBody>
          <a:bodyPr/>
          <a:lstStyle>
            <a:lvl1pPr marL="30163" indent="0">
              <a:buFontTx/>
              <a:buNone/>
              <a:defRPr sz="1400"/>
            </a:lvl1pPr>
          </a:lstStyle>
          <a:p>
            <a:r>
              <a:rPr lang="sv-SE"/>
              <a:t>Ikon</a:t>
            </a:r>
          </a:p>
        </p:txBody>
      </p:sp>
      <p:sp>
        <p:nvSpPr>
          <p:cNvPr id="10" name="Platshållare för text 11">
            <a:extLst>
              <a:ext uri="{FF2B5EF4-FFF2-40B4-BE49-F238E27FC236}">
                <a16:creationId xmlns:a16="http://schemas.microsoft.com/office/drawing/2014/main" id="{685B3BED-A176-823C-AFE2-1C0F4DD0CE06}"/>
              </a:ext>
            </a:extLst>
          </p:cNvPr>
          <p:cNvSpPr>
            <a:spLocks noGrp="1"/>
          </p:cNvSpPr>
          <p:nvPr>
            <p:ph type="body" sz="quarter" idx="15" hasCustomPrompt="1"/>
          </p:nvPr>
        </p:nvSpPr>
        <p:spPr>
          <a:xfrm>
            <a:off x="7844921" y="391690"/>
            <a:ext cx="3334011" cy="360363"/>
          </a:xfrm>
        </p:spPr>
        <p:txBody>
          <a:bodyPr/>
          <a:lstStyle>
            <a:lvl1pPr marL="30163" indent="0" algn="r">
              <a:buNone/>
              <a:defRPr sz="1800" b="1" i="0">
                <a:latin typeface="Rockwell" panose="02060603020205020403" pitchFamily="18" charset="77"/>
              </a:defRPr>
            </a:lvl1pPr>
          </a:lstStyle>
          <a:p>
            <a:pPr lvl="0"/>
            <a:r>
              <a:rPr lang="sv-SE" dirty="0"/>
              <a:t>Kapitel</a:t>
            </a:r>
          </a:p>
        </p:txBody>
      </p:sp>
    </p:spTree>
    <p:extLst>
      <p:ext uri="{BB962C8B-B14F-4D97-AF65-F5344CB8AC3E}">
        <p14:creationId xmlns:p14="http://schemas.microsoft.com/office/powerpoint/2010/main" val="10324163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42D259-ACB8-4FD1-AC0F-9CAC8F5E07E0}" type="datetimeFigureOut">
              <a:rPr lang="sv-SE" smtClean="0"/>
              <a:t>2023-08-15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652858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B42D259-ACB8-4FD1-AC0F-9CAC8F5E07E0}" type="datetimeFigureOut">
              <a:rPr lang="sv-SE" smtClean="0"/>
              <a:t>2023-08-15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353192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2023-08-15</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pic>
        <p:nvPicPr>
          <p:cNvPr id="7" name="Bildobjekt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029648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B42D259-ACB8-4FD1-AC0F-9CAC8F5E07E0}" type="datetimeFigureOut">
              <a:rPr lang="sv-SE" smtClean="0"/>
              <a:t>2023-08-15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132738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2023-08-15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2601000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2023-08-15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a:p>
        </p:txBody>
      </p:sp>
    </p:spTree>
    <p:extLst>
      <p:ext uri="{BB962C8B-B14F-4D97-AF65-F5344CB8AC3E}">
        <p14:creationId xmlns:p14="http://schemas.microsoft.com/office/powerpoint/2010/main" val="421088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9" name="Bildobjekt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830709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8" name="Bildobjekt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pic>
        <p:nvPicPr>
          <p:cNvPr id="7" name="Bildobjekt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727315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4074939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2023-08-15</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4240595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21073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904916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2023-08-15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601644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2023-08-15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748754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2023-08-15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8024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2023-08-15</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2023-08-15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2023-08-15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65C18DA-410A-4124-BB0F-DE8CA676B1E5}" type="datetimeFigureOut">
              <a:rPr lang="sv-SE" smtClean="0"/>
              <a:t>2023-08-15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765C18DA-410A-4124-BB0F-DE8CA676B1E5}" type="datetimeFigureOut">
              <a:rPr lang="sv-SE" smtClean="0"/>
              <a:t>2023-08-15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2023-08-15</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pic>
        <p:nvPicPr>
          <p:cNvPr id="10" name="Bildobjekt 9"/>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2023-08-15</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95" r:id="rId4"/>
    <p:sldLayoutId id="2147483696" r:id="rId5"/>
    <p:sldLayoutId id="2147483697"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5000"/>
        </a:lnSpc>
        <a:spcBef>
          <a:spcPct val="0"/>
        </a:spcBef>
        <a:buNone/>
        <a:defRPr sz="4000" b="1" i="0" kern="1200">
          <a:solidFill>
            <a:schemeClr val="tx1"/>
          </a:solidFill>
          <a:latin typeface="Ziggurat HTF-Black" pitchFamily="50" charset="0"/>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2023-08-15</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pic>
        <p:nvPicPr>
          <p:cNvPr id="10" name="Bildobjekt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D8179"/>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2023-08-15</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a:p>
        </p:txBody>
      </p:sp>
      <p:pic>
        <p:nvPicPr>
          <p:cNvPr id="10" name="Bildobjekt 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png"/><Relationship Id="rId2" Type="http://schemas.openxmlformats.org/officeDocument/2006/relationships/notesSlide" Target="../notesSlides/notesSlide1.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https://www.afaforsakring.se/" TargetMode="Externa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https://www.omstallningsfonden.se/" TargetMode="Externa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www.omstallningsfonden.se/" TargetMode="Externa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hyperlink" Target="https://www.omstallningsfonden.se/" TargetMode="Externa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hyperlink" Target="http://www.kpa.se/" TargetMode="External"/><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hyperlink" Target="https://skr.se/skr/tjanster/rapporterochskrifter/publikationer/saghejtilldittkollektivavtal.65598.html" TargetMode="External"/><Relationship Id="rId7" Type="http://schemas.openxmlformats.org/officeDocument/2006/relationships/image" Target="../media/image3.sv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DDF4"/>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1" y="2791298"/>
            <a:ext cx="5387135" cy="3394185"/>
          </a:xfrm>
        </p:spPr>
        <p:txBody>
          <a:bodyPr/>
          <a:lstStyle/>
          <a:p>
            <a:pPr algn="l"/>
            <a:br>
              <a:rPr lang="sv-SE" sz="4400" dirty="0">
                <a:solidFill>
                  <a:srgbClr val="24348B"/>
                </a:solidFill>
              </a:rPr>
            </a:br>
            <a:r>
              <a:rPr lang="sv-SE" sz="4400" b="0" dirty="0">
                <a:solidFill>
                  <a:srgbClr val="24348B"/>
                </a:solidFill>
                <a:latin typeface="Ziggurat HTF-Black" pitchFamily="50" charset="0"/>
              </a:rPr>
              <a:t>Säg hej till ditt kollektivavtal!</a:t>
            </a:r>
            <a:br>
              <a:rPr lang="sv-SE" sz="4400" b="0" dirty="0">
                <a:solidFill>
                  <a:srgbClr val="24348B"/>
                </a:solidFill>
                <a:latin typeface="Ziggurat HTF-Black" pitchFamily="50" charset="0"/>
              </a:rPr>
            </a:br>
            <a:br>
              <a:rPr lang="sv-SE" sz="4400" b="0" dirty="0">
                <a:solidFill>
                  <a:srgbClr val="24348B"/>
                </a:solidFill>
                <a:latin typeface="Ziggurat HTF-Black" pitchFamily="50" charset="0"/>
              </a:rPr>
            </a:br>
            <a:r>
              <a:rPr lang="sv-SE" sz="4400" b="0" dirty="0">
                <a:solidFill>
                  <a:srgbClr val="24348B"/>
                </a:solidFill>
                <a:latin typeface="Ziggurat HTF-Black" pitchFamily="50" charset="0"/>
              </a:rPr>
              <a:t>2023</a:t>
            </a:r>
          </a:p>
        </p:txBody>
      </p:sp>
      <p:pic>
        <p:nvPicPr>
          <p:cNvPr id="5" name="Platshållare för innehåll 8" descr="Logotyp: Sveriges kommuner och regioner">
            <a:extLst>
              <a:ext uri="{FF2B5EF4-FFF2-40B4-BE49-F238E27FC236}">
                <a16:creationId xmlns:a16="http://schemas.microsoft.com/office/drawing/2014/main" id="{37AB2CBE-1B02-0404-5FF9-1AAD6A035D2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63472" y="586749"/>
            <a:ext cx="1723010" cy="1724222"/>
          </a:xfrm>
          <a:prstGeom prst="rect">
            <a:avLst/>
          </a:prstGeom>
        </p:spPr>
      </p:pic>
      <p:grpSp>
        <p:nvGrpSpPr>
          <p:cNvPr id="4" name="Grupp 3">
            <a:extLst>
              <a:ext uri="{FF2B5EF4-FFF2-40B4-BE49-F238E27FC236}">
                <a16:creationId xmlns:a16="http://schemas.microsoft.com/office/drawing/2014/main" id="{CD1FE1C6-6DEF-5B40-4339-9D42386A85A6}"/>
              </a:ext>
              <a:ext uri="{C183D7F6-B498-43B3-948B-1728B52AA6E4}">
                <adec:decorative xmlns:adec="http://schemas.microsoft.com/office/drawing/2017/decorative" val="1"/>
              </a:ext>
            </a:extLst>
          </p:cNvPr>
          <p:cNvGrpSpPr/>
          <p:nvPr/>
        </p:nvGrpSpPr>
        <p:grpSpPr>
          <a:xfrm>
            <a:off x="6053136" y="589391"/>
            <a:ext cx="3876911" cy="5679217"/>
            <a:chOff x="6576856" y="754809"/>
            <a:chExt cx="3658233" cy="5358881"/>
          </a:xfrm>
        </p:grpSpPr>
        <p:pic>
          <p:nvPicPr>
            <p:cNvPr id="21" name="Bild 20" descr="Sandaler">
              <a:extLst>
                <a:ext uri="{FF2B5EF4-FFF2-40B4-BE49-F238E27FC236}">
                  <a16:creationId xmlns:a16="http://schemas.microsoft.com/office/drawing/2014/main" id="{74C1AE86-2E18-A9F0-A0C4-A77D420AF98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2061" y="754809"/>
              <a:ext cx="1626967" cy="1626967"/>
            </a:xfrm>
            <a:prstGeom prst="rect">
              <a:avLst/>
            </a:prstGeom>
          </p:spPr>
        </p:pic>
        <p:pic>
          <p:nvPicPr>
            <p:cNvPr id="19" name="Bild 18" descr="Miniräknare">
              <a:extLst>
                <a:ext uri="{FF2B5EF4-FFF2-40B4-BE49-F238E27FC236}">
                  <a16:creationId xmlns:a16="http://schemas.microsoft.com/office/drawing/2014/main" id="{C7AE9009-75D2-C4D8-DA00-514C2A4C466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609368" y="754809"/>
              <a:ext cx="1625720" cy="1625721"/>
            </a:xfrm>
            <a:prstGeom prst="rect">
              <a:avLst/>
            </a:prstGeom>
          </p:spPr>
        </p:pic>
        <p:pic>
          <p:nvPicPr>
            <p:cNvPr id="18" name="Bild 17" descr="Baby">
              <a:extLst>
                <a:ext uri="{FF2B5EF4-FFF2-40B4-BE49-F238E27FC236}">
                  <a16:creationId xmlns:a16="http://schemas.microsoft.com/office/drawing/2014/main" id="{931B4703-D156-F209-3C82-63A6B1B0806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09369" y="2621389"/>
              <a:ext cx="1625720" cy="1625721"/>
            </a:xfrm>
            <a:prstGeom prst="rect">
              <a:avLst/>
            </a:prstGeom>
          </p:spPr>
        </p:pic>
        <p:pic>
          <p:nvPicPr>
            <p:cNvPr id="22" name="Bild 21" descr="Hjärta med puls">
              <a:extLst>
                <a:ext uri="{FF2B5EF4-FFF2-40B4-BE49-F238E27FC236}">
                  <a16:creationId xmlns:a16="http://schemas.microsoft.com/office/drawing/2014/main" id="{D6F94DCC-73D0-0D9F-9493-45B1BD94993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76856" y="2621389"/>
              <a:ext cx="1625720" cy="1625721"/>
            </a:xfrm>
            <a:prstGeom prst="rect">
              <a:avLst/>
            </a:prstGeom>
          </p:spPr>
        </p:pic>
        <p:pic>
          <p:nvPicPr>
            <p:cNvPr id="23" name="Bild 22" descr="Vägskäl">
              <a:extLst>
                <a:ext uri="{FF2B5EF4-FFF2-40B4-BE49-F238E27FC236}">
                  <a16:creationId xmlns:a16="http://schemas.microsoft.com/office/drawing/2014/main" id="{27809E0D-318D-4ECF-575C-EAC68953BD5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83307" y="4487969"/>
              <a:ext cx="1625720" cy="1625721"/>
            </a:xfrm>
            <a:prstGeom prst="rect">
              <a:avLst/>
            </a:prstGeom>
          </p:spPr>
        </p:pic>
        <p:pic>
          <p:nvPicPr>
            <p:cNvPr id="17" name="Bild 16" descr="Hus">
              <a:extLst>
                <a:ext uri="{FF2B5EF4-FFF2-40B4-BE49-F238E27FC236}">
                  <a16:creationId xmlns:a16="http://schemas.microsoft.com/office/drawing/2014/main" id="{188055C9-E55A-C74A-5D49-6A792FEE9A0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609368" y="4487969"/>
              <a:ext cx="1625720" cy="1625721"/>
            </a:xfrm>
            <a:prstGeom prst="rect">
              <a:avLst/>
            </a:prstGeom>
          </p:spPr>
        </p:pic>
      </p:grpSp>
      <p:pic>
        <p:nvPicPr>
          <p:cNvPr id="6" name="Bild 5" descr="Logotyp Sveriges Kommuner och regioner (SKR)">
            <a:extLst>
              <a:ext uri="{FF2B5EF4-FFF2-40B4-BE49-F238E27FC236}">
                <a16:creationId xmlns:a16="http://schemas.microsoft.com/office/drawing/2014/main" id="{78A3C7E3-EBBE-E430-D816-1355238B19AC}"/>
              </a:ext>
            </a:extLst>
          </p:cNvPr>
          <p:cNvPicPr>
            <a:picLocks noChangeAspect="1"/>
          </p:cNvPicPr>
          <p:nvPr/>
        </p:nvPicPr>
        <p:blipFill rotWithShape="1">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l="-1" r="5016" b="20287"/>
          <a:stretch/>
        </p:blipFill>
        <p:spPr>
          <a:xfrm>
            <a:off x="10354774" y="5885645"/>
            <a:ext cx="1837226" cy="972355"/>
          </a:xfrm>
          <a:prstGeom prst="rect">
            <a:avLst/>
          </a:prstGeom>
        </p:spPr>
      </p:pic>
    </p:spTree>
    <p:extLst>
      <p:ext uri="{BB962C8B-B14F-4D97-AF65-F5344CB8AC3E}">
        <p14:creationId xmlns:p14="http://schemas.microsoft.com/office/powerpoint/2010/main" val="282551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82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0EE4E3-54B5-0B75-1D2C-C05CD4E992C1}"/>
              </a:ext>
            </a:extLst>
          </p:cNvPr>
          <p:cNvSpPr>
            <a:spLocks noGrp="1"/>
          </p:cNvSpPr>
          <p:nvPr>
            <p:ph type="ctrTitle"/>
          </p:nvPr>
        </p:nvSpPr>
        <p:spPr>
          <a:xfrm>
            <a:off x="666000" y="3441879"/>
            <a:ext cx="4726132" cy="1967248"/>
          </a:xfrm>
        </p:spPr>
        <p:txBody>
          <a:bodyPr/>
          <a:lstStyle/>
          <a:p>
            <a:r>
              <a:rPr lang="sv-SE" sz="4800" b="0" dirty="0">
                <a:solidFill>
                  <a:srgbClr val="BD0000"/>
                </a:solidFill>
                <a:latin typeface="Ziggurat HTF-Black" pitchFamily="50" charset="0"/>
              </a:rPr>
              <a:t>Din föräldra-ledighet</a:t>
            </a:r>
          </a:p>
        </p:txBody>
      </p:sp>
      <p:pic>
        <p:nvPicPr>
          <p:cNvPr id="7" name="Platshållare för bild 6" descr="Baby">
            <a:extLst>
              <a:ext uri="{FF2B5EF4-FFF2-40B4-BE49-F238E27FC236}">
                <a16:creationId xmlns:a16="http://schemas.microsoft.com/office/drawing/2014/main" id="{C7CF0013-24A4-25D6-9F0E-6F4385C50BA4}"/>
              </a:ext>
              <a:ext uri="{C183D7F6-B498-43B3-948B-1728B52AA6E4}">
                <adec:decorative xmlns:adec="http://schemas.microsoft.com/office/drawing/2017/decorative" val="0"/>
              </a:ext>
            </a:extLst>
          </p:cNvPr>
          <p:cNvPicPr>
            <a:picLocks noGrp="1" noChangeAspect="1"/>
          </p:cNvPicPr>
          <p:nvPr>
            <p:ph type="pic"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pic>
        <p:nvPicPr>
          <p:cNvPr id="9" name="Platshållare för bild 8" descr="En man håller ett barn i famnen.">
            <a:extLst>
              <a:ext uri="{FF2B5EF4-FFF2-40B4-BE49-F238E27FC236}">
                <a16:creationId xmlns:a16="http://schemas.microsoft.com/office/drawing/2014/main" id="{4B5212A2-A6BD-D67A-F1DD-BBABD8EA6CE1}"/>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1481" r="29259"/>
          <a:stretch/>
        </p:blipFill>
        <p:spPr>
          <a:xfrm>
            <a:off x="6096000" y="0"/>
            <a:ext cx="6096000" cy="6858000"/>
          </a:xfrm>
        </p:spPr>
      </p:pic>
    </p:spTree>
    <p:extLst>
      <p:ext uri="{BB962C8B-B14F-4D97-AF65-F5344CB8AC3E}">
        <p14:creationId xmlns:p14="http://schemas.microsoft.com/office/powerpoint/2010/main" val="42796669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82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39A3B4-5291-296F-4148-1B80B2161694}"/>
              </a:ext>
            </a:extLst>
          </p:cNvPr>
          <p:cNvSpPr>
            <a:spLocks noGrp="1"/>
          </p:cNvSpPr>
          <p:nvPr>
            <p:ph type="title"/>
          </p:nvPr>
        </p:nvSpPr>
        <p:spPr>
          <a:xfrm>
            <a:off x="664233" y="1672076"/>
            <a:ext cx="9609825" cy="1230137"/>
          </a:xfrm>
        </p:spPr>
        <p:txBody>
          <a:bodyPr/>
          <a:lstStyle/>
          <a:p>
            <a:r>
              <a:rPr lang="sv-SE" b="0" dirty="0">
                <a:solidFill>
                  <a:srgbClr val="BD0000"/>
                </a:solidFill>
                <a:latin typeface="Ziggurat HTF-Black" pitchFamily="50" charset="0"/>
              </a:rPr>
              <a:t>Extra ersättning</a:t>
            </a:r>
            <a:br>
              <a:rPr lang="sv-SE" b="0" dirty="0">
                <a:solidFill>
                  <a:srgbClr val="BD0000"/>
                </a:solidFill>
                <a:latin typeface="Ziggurat HTF-Black" pitchFamily="50" charset="0"/>
              </a:rPr>
            </a:br>
            <a:r>
              <a:rPr lang="sv-SE" b="0" dirty="0">
                <a:solidFill>
                  <a:srgbClr val="BD0000"/>
                </a:solidFill>
                <a:latin typeface="Ziggurat HTF-Black" pitchFamily="50" charset="0"/>
              </a:rPr>
              <a:t>om du blir förälder</a:t>
            </a:r>
          </a:p>
        </p:txBody>
      </p:sp>
      <p:sp>
        <p:nvSpPr>
          <p:cNvPr id="10" name="Platshållare för text 9">
            <a:extLst>
              <a:ext uri="{FF2B5EF4-FFF2-40B4-BE49-F238E27FC236}">
                <a16:creationId xmlns:a16="http://schemas.microsoft.com/office/drawing/2014/main" id="{A1665E68-7EA1-FE5A-E6EE-C887148A0BFB}"/>
              </a:ext>
            </a:extLst>
          </p:cNvPr>
          <p:cNvSpPr>
            <a:spLocks noGrp="1"/>
          </p:cNvSpPr>
          <p:nvPr>
            <p:ph type="body" sz="quarter" idx="15"/>
          </p:nvPr>
        </p:nvSpPr>
        <p:spPr/>
        <p:txBody>
          <a:bodyPr/>
          <a:lstStyle/>
          <a:p>
            <a:r>
              <a:rPr lang="sv-SE" b="0" dirty="0">
                <a:solidFill>
                  <a:srgbClr val="BD0000"/>
                </a:solidFill>
                <a:latin typeface="Ziggurat HTF-Black" pitchFamily="50" charset="0"/>
              </a:rPr>
              <a:t>Din föräldraledighet</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B8954310-9F3B-2CC0-D6DF-3B512F45027B}"/>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FFABC647-F76F-0C72-FF76-DE4C1B157EC9}"/>
              </a:ext>
            </a:extLst>
          </p:cNvPr>
          <p:cNvSpPr>
            <a:spLocks noGrp="1"/>
          </p:cNvSpPr>
          <p:nvPr>
            <p:ph sz="half" idx="1"/>
          </p:nvPr>
        </p:nvSpPr>
        <p:spPr>
          <a:xfrm>
            <a:off x="666000" y="3250183"/>
            <a:ext cx="5430000" cy="1729495"/>
          </a:xfrm>
        </p:spPr>
        <p:txBody>
          <a:bodyPr/>
          <a:lstStyle/>
          <a:p>
            <a:pPr>
              <a:buClr>
                <a:schemeClr val="accent3"/>
              </a:buClr>
              <a:buSzPct val="110000"/>
              <a:buFont typeface="Arial" panose="020B0604020202020204" pitchFamily="34" charset="0"/>
              <a:buChar char="•"/>
            </a:pPr>
            <a:r>
              <a:rPr lang="sv-SE" dirty="0"/>
              <a:t>Föräldrapenningtillägg</a:t>
            </a:r>
          </a:p>
          <a:p>
            <a:pPr>
              <a:buClr>
                <a:schemeClr val="accent3"/>
              </a:buClr>
              <a:buSzPct val="110000"/>
              <a:buFont typeface="Arial" panose="020B0604020202020204" pitchFamily="34" charset="0"/>
              <a:buChar char="•"/>
            </a:pPr>
            <a:r>
              <a:rPr lang="sv-SE" dirty="0"/>
              <a:t>Föräldralön</a:t>
            </a:r>
          </a:p>
          <a:p>
            <a:pPr>
              <a:buClr>
                <a:schemeClr val="accent3"/>
              </a:buClr>
              <a:buSzPct val="110000"/>
              <a:buFont typeface="Arial" panose="020B0604020202020204" pitchFamily="34" charset="0"/>
              <a:buChar char="•"/>
            </a:pPr>
            <a:r>
              <a:rPr lang="sv-SE" dirty="0"/>
              <a:t>Din tjänstepension är skyddad under hela din föräldraledighet!</a:t>
            </a:r>
          </a:p>
          <a:p>
            <a:pPr>
              <a:buFont typeface="Arial" panose="020B0604020202020204" pitchFamily="34" charset="0"/>
              <a:buChar char="•"/>
            </a:pPr>
            <a:endParaRPr lang="sv-SE" sz="2400" dirty="0"/>
          </a:p>
        </p:txBody>
      </p:sp>
      <p:sp>
        <p:nvSpPr>
          <p:cNvPr id="4" name="Höger klammerparentes 3">
            <a:extLst>
              <a:ext uri="{FF2B5EF4-FFF2-40B4-BE49-F238E27FC236}">
                <a16:creationId xmlns:a16="http://schemas.microsoft.com/office/drawing/2014/main" id="{D912F253-1C38-C2C4-2668-12EF3757744F}"/>
              </a:ext>
              <a:ext uri="{C183D7F6-B498-43B3-948B-1728B52AA6E4}">
                <adec:decorative xmlns:adec="http://schemas.microsoft.com/office/drawing/2017/decorative" val="1"/>
              </a:ext>
            </a:extLst>
          </p:cNvPr>
          <p:cNvSpPr>
            <a:spLocks noChangeAspect="1"/>
          </p:cNvSpPr>
          <p:nvPr/>
        </p:nvSpPr>
        <p:spPr>
          <a:xfrm>
            <a:off x="7100888" y="1889355"/>
            <a:ext cx="812044" cy="3061561"/>
          </a:xfrm>
          <a:prstGeom prst="rightBrace">
            <a:avLst>
              <a:gd name="adj1" fmla="val 8333"/>
              <a:gd name="adj2" fmla="val 50491"/>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b="1">
              <a:ln w="22225">
                <a:solidFill>
                  <a:schemeClr val="accent2"/>
                </a:solidFill>
                <a:prstDash val="solid"/>
              </a:ln>
              <a:solidFill>
                <a:schemeClr val="accent2">
                  <a:lumMod val="40000"/>
                  <a:lumOff val="60000"/>
                </a:schemeClr>
              </a:solidFill>
            </a:endParaRPr>
          </a:p>
        </p:txBody>
      </p:sp>
      <p:sp>
        <p:nvSpPr>
          <p:cNvPr id="9" name="textruta 8">
            <a:extLst>
              <a:ext uri="{FF2B5EF4-FFF2-40B4-BE49-F238E27FC236}">
                <a16:creationId xmlns:a16="http://schemas.microsoft.com/office/drawing/2014/main" id="{E7F501B9-FA50-8AA4-FAF3-25A993B3B7F4}"/>
              </a:ext>
            </a:extLst>
          </p:cNvPr>
          <p:cNvSpPr txBox="1">
            <a:spLocks noChangeAspect="1"/>
          </p:cNvSpPr>
          <p:nvPr/>
        </p:nvSpPr>
        <p:spPr>
          <a:xfrm>
            <a:off x="7912932" y="1965735"/>
            <a:ext cx="2943136" cy="2908800"/>
          </a:xfrm>
          <a:prstGeom prst="ellipse">
            <a:avLst/>
          </a:prstGeom>
          <a:solidFill>
            <a:srgbClr val="FFEED3"/>
          </a:solidFill>
        </p:spPr>
        <p:txBody>
          <a:bodyPr wrap="square" tIns="90000" bIns="180000" rtlCol="0" anchor="ctr">
            <a:noAutofit/>
          </a:bodyPr>
          <a:lstStyle/>
          <a:p>
            <a:pPr algn="ctr"/>
            <a:r>
              <a:rPr lang="sv-SE" sz="2400" dirty="0">
                <a:solidFill>
                  <a:srgbClr val="BD0000"/>
                </a:solidFill>
                <a:latin typeface="Ziggurat HTF-Black" pitchFamily="50" charset="0"/>
              </a:rPr>
              <a:t>Ungefär</a:t>
            </a:r>
          </a:p>
          <a:p>
            <a:pPr algn="ctr"/>
            <a:r>
              <a:rPr lang="sv-SE" sz="6000" dirty="0">
                <a:solidFill>
                  <a:srgbClr val="BD0000"/>
                </a:solidFill>
                <a:latin typeface="Ziggurat HTF-Black" pitchFamily="50" charset="0"/>
              </a:rPr>
              <a:t>90% </a:t>
            </a:r>
            <a:br>
              <a:rPr lang="sv-SE" sz="6600" dirty="0">
                <a:solidFill>
                  <a:srgbClr val="BD0000"/>
                </a:solidFill>
                <a:latin typeface="Ziggurat HTF-Black" pitchFamily="50" charset="0"/>
              </a:rPr>
            </a:br>
            <a:r>
              <a:rPr lang="sv-SE" sz="2400" dirty="0">
                <a:solidFill>
                  <a:srgbClr val="BD0000"/>
                </a:solidFill>
                <a:latin typeface="Ziggurat HTF-Black" pitchFamily="50" charset="0"/>
              </a:rPr>
              <a:t>av din lön</a:t>
            </a:r>
          </a:p>
        </p:txBody>
      </p:sp>
    </p:spTree>
    <p:extLst>
      <p:ext uri="{BB962C8B-B14F-4D97-AF65-F5344CB8AC3E}">
        <p14:creationId xmlns:p14="http://schemas.microsoft.com/office/powerpoint/2010/main" val="831928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82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D266BE-65A7-E614-DECB-78F55C46DEC5}"/>
              </a:ext>
            </a:extLst>
          </p:cNvPr>
          <p:cNvSpPr>
            <a:spLocks noGrp="1"/>
          </p:cNvSpPr>
          <p:nvPr>
            <p:ph type="title"/>
          </p:nvPr>
        </p:nvSpPr>
        <p:spPr/>
        <p:txBody>
          <a:bodyPr/>
          <a:lstStyle/>
          <a:p>
            <a:r>
              <a:rPr lang="sv-SE" b="0" dirty="0">
                <a:solidFill>
                  <a:srgbClr val="BD0000"/>
                </a:solidFill>
                <a:latin typeface="Ziggurat HTF-Black" pitchFamily="50" charset="0"/>
              </a:rPr>
              <a:t>Räkneexempel: </a:t>
            </a:r>
            <a:br>
              <a:rPr lang="sv-SE" b="0" dirty="0">
                <a:solidFill>
                  <a:srgbClr val="BD0000"/>
                </a:solidFill>
                <a:latin typeface="Ziggurat HTF-Black" pitchFamily="50" charset="0"/>
              </a:rPr>
            </a:br>
            <a:r>
              <a:rPr lang="sv-SE" b="0" dirty="0">
                <a:solidFill>
                  <a:srgbClr val="BD0000"/>
                </a:solidFill>
                <a:latin typeface="Ziggurat HTF-Black" pitchFamily="50" charset="0"/>
              </a:rPr>
              <a:t>Månadslön 28 000 kr</a:t>
            </a:r>
          </a:p>
        </p:txBody>
      </p:sp>
      <p:sp>
        <p:nvSpPr>
          <p:cNvPr id="9" name="Platshållare för text 8">
            <a:extLst>
              <a:ext uri="{FF2B5EF4-FFF2-40B4-BE49-F238E27FC236}">
                <a16:creationId xmlns:a16="http://schemas.microsoft.com/office/drawing/2014/main" id="{BF704079-04A6-2F49-CD96-D0F37EEDA7FD}"/>
              </a:ext>
            </a:extLst>
          </p:cNvPr>
          <p:cNvSpPr>
            <a:spLocks noGrp="1"/>
          </p:cNvSpPr>
          <p:nvPr>
            <p:ph type="body" sz="quarter" idx="15"/>
          </p:nvPr>
        </p:nvSpPr>
        <p:spPr/>
        <p:txBody>
          <a:bodyPr/>
          <a:lstStyle/>
          <a:p>
            <a:r>
              <a:rPr lang="sv-SE" b="0" dirty="0">
                <a:solidFill>
                  <a:srgbClr val="BD0000"/>
                </a:solidFill>
                <a:latin typeface="Ziggurat HTF-Black" pitchFamily="50" charset="0"/>
              </a:rPr>
              <a:t>Din föräldraledighet</a:t>
            </a:r>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29CBF2E8-6CB5-81AB-3FDE-27A2FE11987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3" name="Bild 2">
            <a:extLst>
              <a:ext uri="{FF2B5EF4-FFF2-40B4-BE49-F238E27FC236}">
                <a16:creationId xmlns:a16="http://schemas.microsoft.com/office/drawing/2014/main" id="{CE48E173-BE9F-97E7-49AA-F0EDEF3CFB82}"/>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65" t="41357" r="-123" b="38158"/>
          <a:stretch/>
        </p:blipFill>
        <p:spPr>
          <a:xfrm>
            <a:off x="0" y="2578307"/>
            <a:ext cx="12206990" cy="4289393"/>
          </a:xfrm>
          <a:prstGeom prst="rect">
            <a:avLst/>
          </a:prstGeom>
        </p:spPr>
      </p:pic>
      <p:sp>
        <p:nvSpPr>
          <p:cNvPr id="11" name="textruta 10">
            <a:extLst>
              <a:ext uri="{FF2B5EF4-FFF2-40B4-BE49-F238E27FC236}">
                <a16:creationId xmlns:a16="http://schemas.microsoft.com/office/drawing/2014/main" id="{59C45308-98F6-3E5B-B892-662DD916FFEE}"/>
              </a:ext>
            </a:extLst>
          </p:cNvPr>
          <p:cNvSpPr txBox="1"/>
          <p:nvPr/>
        </p:nvSpPr>
        <p:spPr>
          <a:xfrm>
            <a:off x="1581546" y="3072137"/>
            <a:ext cx="2369301" cy="1200329"/>
          </a:xfrm>
          <a:prstGeom prst="rect">
            <a:avLst/>
          </a:prstGeom>
          <a:noFill/>
        </p:spPr>
        <p:txBody>
          <a:bodyPr wrap="square" anchor="t">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lang="sv-SE" sz="3600" dirty="0">
                <a:solidFill>
                  <a:prstClr val="black"/>
                </a:solidFill>
                <a:latin typeface="Ziggurat HTF-Black" pitchFamily="50" charset="0"/>
              </a:rPr>
              <a:t>21</a:t>
            </a:r>
            <a:r>
              <a:rPr kumimoji="0" lang="sv-SE" sz="3600" u="none" strike="noStrike" kern="1200" cap="none" spc="0" normalizeH="0" baseline="0" noProof="0" dirty="0">
                <a:ln>
                  <a:noFill/>
                </a:ln>
                <a:solidFill>
                  <a:prstClr val="black"/>
                </a:solidFill>
                <a:effectLst/>
                <a:uLnTx/>
                <a:uFillTx/>
                <a:latin typeface="Ziggurat HTF-Black" pitchFamily="50" charset="0"/>
              </a:rPr>
              <a:t> 420</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13" name="textruta 12">
            <a:extLst>
              <a:ext uri="{FF2B5EF4-FFF2-40B4-BE49-F238E27FC236}">
                <a16:creationId xmlns:a16="http://schemas.microsoft.com/office/drawing/2014/main" id="{8153BB23-6DD3-90C0-219B-C6FD204052E6}"/>
              </a:ext>
            </a:extLst>
          </p:cNvPr>
          <p:cNvSpPr txBox="1"/>
          <p:nvPr/>
        </p:nvSpPr>
        <p:spPr>
          <a:xfrm>
            <a:off x="1483196" y="4330163"/>
            <a:ext cx="2567739" cy="646331"/>
          </a:xfrm>
          <a:prstGeom prst="rect">
            <a:avLst/>
          </a:prstGeom>
          <a:noFill/>
        </p:spPr>
        <p:txBody>
          <a:bodyPr wrap="square">
            <a:spAutoFit/>
          </a:bodyPr>
          <a:lstStyle/>
          <a:p>
            <a:pPr marL="30163" indent="0">
              <a:buNone/>
            </a:pPr>
            <a:r>
              <a:rPr lang="sv-SE" sz="1800" b="1">
                <a:ea typeface="Helvetica Neue" panose="02000503000000020004" pitchFamily="2" charset="0"/>
                <a:cs typeface="Arial" panose="020B0604020202020204" pitchFamily="34" charset="0"/>
              </a:rPr>
              <a:t>Föräldrapenning</a:t>
            </a:r>
            <a:r>
              <a:rPr lang="sv-SE" sz="1800" b="1">
                <a:cs typeface="Arial" panose="020B0604020202020204" pitchFamily="34" charset="0"/>
              </a:rPr>
              <a:t> från Försäkringskassan.</a:t>
            </a:r>
          </a:p>
        </p:txBody>
      </p:sp>
      <p:sp>
        <p:nvSpPr>
          <p:cNvPr id="14" name="textruta 13">
            <a:extLst>
              <a:ext uri="{FF2B5EF4-FFF2-40B4-BE49-F238E27FC236}">
                <a16:creationId xmlns:a16="http://schemas.microsoft.com/office/drawing/2014/main" id="{FD38672C-91A9-6F6A-FF32-37D5A6D6B367}"/>
              </a:ext>
            </a:extLst>
          </p:cNvPr>
          <p:cNvSpPr txBox="1"/>
          <p:nvPr/>
        </p:nvSpPr>
        <p:spPr>
          <a:xfrm>
            <a:off x="3962725" y="3072137"/>
            <a:ext cx="711858" cy="707886"/>
          </a:xfrm>
          <a:prstGeom prst="rect">
            <a:avLst/>
          </a:prstGeom>
          <a:noFill/>
        </p:spPr>
        <p:txBody>
          <a:bodyPr wrap="square">
            <a:spAutoFit/>
          </a:bodyPr>
          <a:lstStyle/>
          <a:p>
            <a:pPr algn="ctr"/>
            <a:r>
              <a:rPr lang="sv-SE" sz="4000" dirty="0">
                <a:latin typeface="+mj-lt"/>
              </a:rPr>
              <a:t>+</a:t>
            </a:r>
          </a:p>
        </p:txBody>
      </p:sp>
      <p:sp>
        <p:nvSpPr>
          <p:cNvPr id="16" name="Platshållare för innehåll 11">
            <a:extLst>
              <a:ext uri="{FF2B5EF4-FFF2-40B4-BE49-F238E27FC236}">
                <a16:creationId xmlns:a16="http://schemas.microsoft.com/office/drawing/2014/main" id="{FD7518ED-6007-0FDA-D43C-39D3F1987582}"/>
              </a:ext>
            </a:extLst>
          </p:cNvPr>
          <p:cNvSpPr txBox="1">
            <a:spLocks/>
          </p:cNvSpPr>
          <p:nvPr/>
        </p:nvSpPr>
        <p:spPr>
          <a:xfrm>
            <a:off x="4542025" y="3072137"/>
            <a:ext cx="2261351"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2 800</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17" name="textruta 16">
            <a:extLst>
              <a:ext uri="{FF2B5EF4-FFF2-40B4-BE49-F238E27FC236}">
                <a16:creationId xmlns:a16="http://schemas.microsoft.com/office/drawing/2014/main" id="{DA8DC1A8-4259-62F5-F561-98773ED6F8E7}"/>
              </a:ext>
            </a:extLst>
          </p:cNvPr>
          <p:cNvSpPr txBox="1"/>
          <p:nvPr/>
        </p:nvSpPr>
        <p:spPr>
          <a:xfrm>
            <a:off x="4335746" y="4330163"/>
            <a:ext cx="2954857" cy="1154162"/>
          </a:xfrm>
          <a:prstGeom prst="rect">
            <a:avLst/>
          </a:prstGeom>
          <a:noFill/>
        </p:spPr>
        <p:txBody>
          <a:bodyPr wrap="square">
            <a:spAutoFit/>
          </a:bodyPr>
          <a:lstStyle/>
          <a:p>
            <a:pPr marL="30163">
              <a:spcAft>
                <a:spcPts val="1800"/>
              </a:spcAft>
              <a:defRPr/>
            </a:pPr>
            <a:r>
              <a:rPr lang="sv-SE" sz="1800" b="1">
                <a:ea typeface="Helvetica Neue" panose="02000503000000020004" pitchFamily="2" charset="0"/>
                <a:cs typeface="Arial" panose="020B0604020202020204" pitchFamily="34" charset="0"/>
              </a:rPr>
              <a:t>Föräldrapenningtillägg </a:t>
            </a:r>
            <a:r>
              <a:rPr lang="sv-SE" sz="1800" b="1">
                <a:uFill>
                  <a:solidFill>
                    <a:srgbClr val="C00000"/>
                  </a:solidFill>
                </a:uFill>
                <a:ea typeface="Helvetica Neue" panose="02000503000000020004" pitchFamily="2" charset="0"/>
                <a:cs typeface="Arial" panose="020B0604020202020204" pitchFamily="34" charset="0"/>
              </a:rPr>
              <a:t>från din arbetsgivare.</a:t>
            </a:r>
          </a:p>
          <a:p>
            <a:pPr marL="30163">
              <a:spcAft>
                <a:spcPts val="1800"/>
              </a:spcAft>
              <a:defRPr/>
            </a:pPr>
            <a:endParaRPr lang="sv-SE" sz="1800">
              <a:uFill>
                <a:solidFill>
                  <a:srgbClr val="C00000"/>
                </a:solidFill>
              </a:uFill>
              <a:ea typeface="Helvetica Neue" panose="02000503000000020004" pitchFamily="2" charset="0"/>
              <a:cs typeface="Arial" panose="020B0604020202020204" pitchFamily="34" charset="0"/>
            </a:endParaRPr>
          </a:p>
        </p:txBody>
      </p:sp>
      <p:sp>
        <p:nvSpPr>
          <p:cNvPr id="18" name="textruta 17">
            <a:extLst>
              <a:ext uri="{FF2B5EF4-FFF2-40B4-BE49-F238E27FC236}">
                <a16:creationId xmlns:a16="http://schemas.microsoft.com/office/drawing/2014/main" id="{90C5F91F-0AA9-D3AC-F607-84ADA3A1D255}"/>
              </a:ext>
            </a:extLst>
          </p:cNvPr>
          <p:cNvSpPr txBox="1"/>
          <p:nvPr/>
        </p:nvSpPr>
        <p:spPr>
          <a:xfrm>
            <a:off x="6725582" y="3072137"/>
            <a:ext cx="728301" cy="707886"/>
          </a:xfrm>
          <a:prstGeom prst="rect">
            <a:avLst/>
          </a:prstGeom>
          <a:noFill/>
        </p:spPr>
        <p:txBody>
          <a:bodyPr wrap="square">
            <a:spAutoFit/>
          </a:bodyPr>
          <a:lstStyle/>
          <a:p>
            <a:pPr algn="ctr"/>
            <a:r>
              <a:rPr lang="sv-SE" sz="4000" dirty="0">
                <a:latin typeface="+mj-lt"/>
              </a:rPr>
              <a:t>=</a:t>
            </a:r>
          </a:p>
        </p:txBody>
      </p:sp>
      <p:sp>
        <p:nvSpPr>
          <p:cNvPr id="20" name="Platshållare för innehåll 11">
            <a:extLst>
              <a:ext uri="{FF2B5EF4-FFF2-40B4-BE49-F238E27FC236}">
                <a16:creationId xmlns:a16="http://schemas.microsoft.com/office/drawing/2014/main" id="{1F95D077-890F-62EB-1260-5D6A1856C11B}"/>
              </a:ext>
            </a:extLst>
          </p:cNvPr>
          <p:cNvSpPr txBox="1">
            <a:spLocks/>
          </p:cNvSpPr>
          <p:nvPr/>
        </p:nvSpPr>
        <p:spPr>
          <a:xfrm>
            <a:off x="7528455" y="3072137"/>
            <a:ext cx="2902707"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24 220 kr</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21" name="textruta 20">
            <a:extLst>
              <a:ext uri="{FF2B5EF4-FFF2-40B4-BE49-F238E27FC236}">
                <a16:creationId xmlns:a16="http://schemas.microsoft.com/office/drawing/2014/main" id="{10DCA150-C876-8A33-FDE8-957A0B55281B}"/>
              </a:ext>
            </a:extLst>
          </p:cNvPr>
          <p:cNvSpPr txBox="1"/>
          <p:nvPr/>
        </p:nvSpPr>
        <p:spPr>
          <a:xfrm>
            <a:off x="7584812" y="4330163"/>
            <a:ext cx="3118167" cy="923330"/>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u="none" strike="noStrike" kern="1200" cap="none" spc="0" normalizeH="0" baseline="0" noProof="0">
                <a:ln>
                  <a:noFill/>
                </a:ln>
                <a:solidFill>
                  <a:prstClr val="black"/>
                </a:solidFill>
                <a:effectLst/>
                <a:uLnTx/>
                <a:uFillTx/>
                <a:latin typeface="Arial Black" panose="020B0604020202020204" pitchFamily="34" charset="0"/>
                <a:ea typeface="Helvetica Neue" panose="02000503000000020004" pitchFamily="2" charset="0"/>
                <a:cs typeface="Arial Black" panose="020B0604020202020204" pitchFamily="34" charset="0"/>
              </a:rPr>
              <a:t>Total ersättning per månad</a:t>
            </a:r>
            <a:r>
              <a:rPr kumimoji="0" lang="sv-SE" sz="1800" b="1" strike="noStrike" kern="1200" cap="none" spc="0" normalizeH="0" baseline="0" noProof="0">
                <a:ln>
                  <a:noFill/>
                </a:ln>
                <a:solidFill>
                  <a:prstClr val="black"/>
                </a:solidFill>
                <a:effectLst/>
                <a:uLnTx/>
                <a:uFillTx/>
                <a:latin typeface="Arial Black" panose="020B0604020202020204" pitchFamily="34" charset="0"/>
                <a:ea typeface="Helvetica Neue" panose="02000503000000020004" pitchFamily="2" charset="0"/>
                <a:cs typeface="Arial Black" panose="020B0604020202020204" pitchFamily="34" charset="0"/>
              </a:rPr>
              <a:t>, </a:t>
            </a:r>
            <a:r>
              <a:rPr kumimoji="0" lang="sv-SE" sz="1800" b="1" strike="noStrike" kern="1200" cap="none" spc="0" normalizeH="0" noProof="0">
                <a:ln>
                  <a:noFill/>
                </a:ln>
                <a:solidFill>
                  <a:prstClr val="black"/>
                </a:solidFill>
                <a:effectLst/>
                <a:uLnTx/>
                <a:uFill>
                  <a:solidFill>
                    <a:srgbClr val="BD0000"/>
                  </a:solidFill>
                </a:uFill>
                <a:latin typeface="Arial Black" panose="020B0604020202020204" pitchFamily="34" charset="0"/>
                <a:ea typeface="Helvetica Neue" panose="02000503000000020004" pitchFamily="2" charset="0"/>
                <a:cs typeface="Arial Black" panose="020B0604020202020204" pitchFamily="34" charset="0"/>
              </a:rPr>
              <a:t>varav 2 800 kr från din arbetsgivare!</a:t>
            </a:r>
          </a:p>
        </p:txBody>
      </p:sp>
    </p:spTree>
    <p:extLst>
      <p:ext uri="{BB962C8B-B14F-4D97-AF65-F5344CB8AC3E}">
        <p14:creationId xmlns:p14="http://schemas.microsoft.com/office/powerpoint/2010/main" val="3066751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fade">
                                      <p:cBhvr>
                                        <p:cTn id="44" dur="500"/>
                                        <p:tgtEl>
                                          <p:spTgt spid="20">
                                            <p:txEl>
                                              <p:pRg st="1" end="1"/>
                                            </p:txEl>
                                          </p:spTgt>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P spid="14" grpId="0"/>
      <p:bldP spid="16" grpId="0" uiExpand="1" build="p"/>
      <p:bldP spid="17" grpId="0" uiExpand="1" build="p"/>
      <p:bldP spid="18" grpId="0"/>
      <p:bldP spid="20" grpId="0" uiExpand="1" build="p"/>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82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1AF7D-D664-FC11-A0FE-5A2A6299BD4C}"/>
              </a:ext>
            </a:extLst>
          </p:cNvPr>
          <p:cNvSpPr>
            <a:spLocks noGrp="1"/>
          </p:cNvSpPr>
          <p:nvPr>
            <p:ph type="title"/>
          </p:nvPr>
        </p:nvSpPr>
        <p:spPr/>
        <p:txBody>
          <a:bodyPr/>
          <a:lstStyle/>
          <a:p>
            <a:r>
              <a:rPr lang="sv-SE" b="0" dirty="0">
                <a:solidFill>
                  <a:srgbClr val="BD0000"/>
                </a:solidFill>
              </a:rPr>
              <a:t>Räkneexempel: </a:t>
            </a:r>
            <a:br>
              <a:rPr lang="sv-SE" b="0" dirty="0">
                <a:solidFill>
                  <a:srgbClr val="BD0000"/>
                </a:solidFill>
              </a:rPr>
            </a:br>
            <a:r>
              <a:rPr lang="sv-SE" b="0" dirty="0">
                <a:solidFill>
                  <a:srgbClr val="BD0000"/>
                </a:solidFill>
              </a:rPr>
              <a:t>Månadslön 47 000 kr </a:t>
            </a:r>
          </a:p>
        </p:txBody>
      </p:sp>
      <p:sp>
        <p:nvSpPr>
          <p:cNvPr id="10" name="Platshållare för text 9">
            <a:extLst>
              <a:ext uri="{FF2B5EF4-FFF2-40B4-BE49-F238E27FC236}">
                <a16:creationId xmlns:a16="http://schemas.microsoft.com/office/drawing/2014/main" id="{4B0CF502-AC84-1E83-B78B-EDF978A25DFC}"/>
              </a:ext>
            </a:extLst>
          </p:cNvPr>
          <p:cNvSpPr>
            <a:spLocks noGrp="1"/>
          </p:cNvSpPr>
          <p:nvPr>
            <p:ph type="body" sz="quarter" idx="15"/>
          </p:nvPr>
        </p:nvSpPr>
        <p:spPr/>
        <p:txBody>
          <a:bodyPr/>
          <a:lstStyle/>
          <a:p>
            <a:r>
              <a:rPr lang="sv-SE" b="0" dirty="0">
                <a:solidFill>
                  <a:srgbClr val="BD0000"/>
                </a:solidFill>
                <a:latin typeface="Ziggurat HTF-Black" pitchFamily="50" charset="0"/>
              </a:rPr>
              <a:t>Din föräldraledighet</a:t>
            </a:r>
            <a:endParaRPr lang="sv-SE" b="0" dirty="0">
              <a:latin typeface="Ziggurat HTF-Black" pitchFamily="50" charset="0"/>
            </a:endParaRPr>
          </a:p>
        </p:txBody>
      </p:sp>
      <p:pic>
        <p:nvPicPr>
          <p:cNvPr id="9" name="Platshållare för bild 8">
            <a:extLst>
              <a:ext uri="{FF2B5EF4-FFF2-40B4-BE49-F238E27FC236}">
                <a16:creationId xmlns:a16="http://schemas.microsoft.com/office/drawing/2014/main" id="{B54CC047-B26C-CC11-D151-387C0CEEB963}"/>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29" name="Bild 28">
            <a:extLst>
              <a:ext uri="{FF2B5EF4-FFF2-40B4-BE49-F238E27FC236}">
                <a16:creationId xmlns:a16="http://schemas.microsoft.com/office/drawing/2014/main" id="{8CD81090-01CE-7E29-D3AB-10C73453BDB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65" t="41357" r="-123" b="38158"/>
          <a:stretch/>
        </p:blipFill>
        <p:spPr>
          <a:xfrm>
            <a:off x="0" y="2583471"/>
            <a:ext cx="12206990" cy="4289393"/>
          </a:xfrm>
          <a:prstGeom prst="rect">
            <a:avLst/>
          </a:prstGeom>
        </p:spPr>
      </p:pic>
      <p:sp>
        <p:nvSpPr>
          <p:cNvPr id="13" name="textruta 12">
            <a:extLst>
              <a:ext uri="{FF2B5EF4-FFF2-40B4-BE49-F238E27FC236}">
                <a16:creationId xmlns:a16="http://schemas.microsoft.com/office/drawing/2014/main" id="{B0AD5D30-917F-CD5E-D108-B8765D7B0BA3}"/>
              </a:ext>
            </a:extLst>
          </p:cNvPr>
          <p:cNvSpPr txBox="1"/>
          <p:nvPr/>
        </p:nvSpPr>
        <p:spPr>
          <a:xfrm>
            <a:off x="664666" y="3066760"/>
            <a:ext cx="2369301"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prstClr val="black"/>
                </a:solidFill>
                <a:effectLst/>
                <a:uLnTx/>
                <a:uFillTx/>
                <a:latin typeface="Ziggurat HTF-Black" pitchFamily="50" charset="0"/>
              </a:rPr>
              <a:t>30 810</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14" name="textruta 13">
            <a:extLst>
              <a:ext uri="{FF2B5EF4-FFF2-40B4-BE49-F238E27FC236}">
                <a16:creationId xmlns:a16="http://schemas.microsoft.com/office/drawing/2014/main" id="{D73323F7-845B-4920-CD0E-71D918E6818F}"/>
              </a:ext>
            </a:extLst>
          </p:cNvPr>
          <p:cNvSpPr txBox="1"/>
          <p:nvPr/>
        </p:nvSpPr>
        <p:spPr>
          <a:xfrm>
            <a:off x="662273" y="4330162"/>
            <a:ext cx="2573307" cy="1154162"/>
          </a:xfrm>
          <a:prstGeom prst="rect">
            <a:avLst/>
          </a:prstGeom>
          <a:noFill/>
        </p:spPr>
        <p:txBody>
          <a:bodyPr wrap="square">
            <a:spAutoFit/>
          </a:bodyPr>
          <a:lstStyle/>
          <a:p>
            <a:pPr marL="30163" indent="0">
              <a:spcAft>
                <a:spcPts val="1800"/>
              </a:spcAft>
              <a:buNone/>
            </a:pPr>
            <a:r>
              <a:rPr lang="sv-SE" sz="1800" b="1">
                <a:ea typeface="Helvetica Neue" panose="02000503000000020004" pitchFamily="2" charset="0"/>
                <a:cs typeface="Arial" panose="020B0604020202020204" pitchFamily="34" charset="0"/>
              </a:rPr>
              <a:t>Föräldrapenning från Försäkringskassan.</a:t>
            </a:r>
          </a:p>
          <a:p>
            <a:pPr marL="30163" indent="0">
              <a:spcAft>
                <a:spcPts val="1800"/>
              </a:spcAft>
              <a:buNone/>
            </a:pPr>
            <a:endParaRPr lang="sv-SE" sz="1800">
              <a:ea typeface="Helvetica Neue" panose="02000503000000020004" pitchFamily="2" charset="0"/>
              <a:cs typeface="Arial" panose="020B0604020202020204" pitchFamily="34" charset="0"/>
            </a:endParaRPr>
          </a:p>
        </p:txBody>
      </p:sp>
      <p:sp>
        <p:nvSpPr>
          <p:cNvPr id="15" name="textruta 14">
            <a:extLst>
              <a:ext uri="{FF2B5EF4-FFF2-40B4-BE49-F238E27FC236}">
                <a16:creationId xmlns:a16="http://schemas.microsoft.com/office/drawing/2014/main" id="{6C156C7A-0F14-2525-27FB-1E28994F40EF}"/>
              </a:ext>
            </a:extLst>
          </p:cNvPr>
          <p:cNvSpPr txBox="1"/>
          <p:nvPr/>
        </p:nvSpPr>
        <p:spPr>
          <a:xfrm>
            <a:off x="2980721" y="3072137"/>
            <a:ext cx="711858" cy="707886"/>
          </a:xfrm>
          <a:prstGeom prst="rect">
            <a:avLst/>
          </a:prstGeom>
          <a:noFill/>
        </p:spPr>
        <p:txBody>
          <a:bodyPr wrap="square">
            <a:spAutoFit/>
          </a:bodyPr>
          <a:lstStyle/>
          <a:p>
            <a:pPr algn="ctr"/>
            <a:r>
              <a:rPr lang="sv-SE" sz="4000">
                <a:latin typeface="+mj-lt"/>
              </a:rPr>
              <a:t>+</a:t>
            </a:r>
          </a:p>
        </p:txBody>
      </p:sp>
      <p:sp>
        <p:nvSpPr>
          <p:cNvPr id="17" name="Platshållare för innehåll 11">
            <a:extLst>
              <a:ext uri="{FF2B5EF4-FFF2-40B4-BE49-F238E27FC236}">
                <a16:creationId xmlns:a16="http://schemas.microsoft.com/office/drawing/2014/main" id="{6FC73C0E-E768-BE30-ACC4-A505EDD9D448}"/>
              </a:ext>
            </a:extLst>
          </p:cNvPr>
          <p:cNvSpPr txBox="1">
            <a:spLocks/>
          </p:cNvSpPr>
          <p:nvPr/>
        </p:nvSpPr>
        <p:spPr>
          <a:xfrm>
            <a:off x="3413534" y="3072137"/>
            <a:ext cx="2261351"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4 700</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18" name="textruta 17">
            <a:extLst>
              <a:ext uri="{FF2B5EF4-FFF2-40B4-BE49-F238E27FC236}">
                <a16:creationId xmlns:a16="http://schemas.microsoft.com/office/drawing/2014/main" id="{36D22CF9-BFDF-0CA6-6BA9-EB6C890840B9}"/>
              </a:ext>
            </a:extLst>
          </p:cNvPr>
          <p:cNvSpPr txBox="1"/>
          <p:nvPr/>
        </p:nvSpPr>
        <p:spPr>
          <a:xfrm>
            <a:off x="3576368" y="4330162"/>
            <a:ext cx="2236216" cy="923330"/>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Föräldrapenning-tillägg </a:t>
            </a:r>
            <a:r>
              <a:rPr kumimoji="0" lang="sv-SE" sz="1800" b="1" i="0" strike="noStrike" kern="1200" cap="none" spc="0" normalizeH="0" noProof="0">
                <a:ln>
                  <a:noFill/>
                </a:ln>
                <a:solidFill>
                  <a:prstClr val="black"/>
                </a:solidFill>
                <a:effectLst/>
                <a:uLnTx/>
                <a:uFill>
                  <a:solidFill>
                    <a:srgbClr val="BD0000"/>
                  </a:solidFill>
                </a:uFill>
                <a:ea typeface="Helvetica Neue" panose="02000503000000020004" pitchFamily="2" charset="0"/>
                <a:cs typeface="Arial" panose="020B0604020202020204" pitchFamily="34" charset="0"/>
              </a:rPr>
              <a:t>från din arbetsgivare.</a:t>
            </a:r>
          </a:p>
        </p:txBody>
      </p:sp>
      <p:sp>
        <p:nvSpPr>
          <p:cNvPr id="26" name="textruta 25">
            <a:extLst>
              <a:ext uri="{FF2B5EF4-FFF2-40B4-BE49-F238E27FC236}">
                <a16:creationId xmlns:a16="http://schemas.microsoft.com/office/drawing/2014/main" id="{7B098451-0C31-F05D-C2F9-E317DB2FE368}"/>
              </a:ext>
            </a:extLst>
          </p:cNvPr>
          <p:cNvSpPr txBox="1"/>
          <p:nvPr/>
        </p:nvSpPr>
        <p:spPr>
          <a:xfrm>
            <a:off x="5444311" y="3072137"/>
            <a:ext cx="711858" cy="707886"/>
          </a:xfrm>
          <a:prstGeom prst="rect">
            <a:avLst/>
          </a:prstGeom>
          <a:noFill/>
        </p:spPr>
        <p:txBody>
          <a:bodyPr wrap="square">
            <a:spAutoFit/>
          </a:bodyPr>
          <a:lstStyle/>
          <a:p>
            <a:pPr algn="ctr"/>
            <a:r>
              <a:rPr lang="sv-SE" sz="4000">
                <a:latin typeface="+mj-lt"/>
              </a:rPr>
              <a:t>+</a:t>
            </a:r>
          </a:p>
        </p:txBody>
      </p:sp>
      <p:sp>
        <p:nvSpPr>
          <p:cNvPr id="24" name="Platshållare för innehåll 11">
            <a:extLst>
              <a:ext uri="{FF2B5EF4-FFF2-40B4-BE49-F238E27FC236}">
                <a16:creationId xmlns:a16="http://schemas.microsoft.com/office/drawing/2014/main" id="{D624C731-918C-8FCA-60FD-68F1B7F7AF99}"/>
              </a:ext>
            </a:extLst>
          </p:cNvPr>
          <p:cNvSpPr txBox="1">
            <a:spLocks/>
          </p:cNvSpPr>
          <p:nvPr/>
        </p:nvSpPr>
        <p:spPr>
          <a:xfrm>
            <a:off x="5902524" y="3072137"/>
            <a:ext cx="2261351"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2 992</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25" name="textruta 24">
            <a:extLst>
              <a:ext uri="{FF2B5EF4-FFF2-40B4-BE49-F238E27FC236}">
                <a16:creationId xmlns:a16="http://schemas.microsoft.com/office/drawing/2014/main" id="{18ADA4B5-B04E-2D84-6F96-CA9B425A4BF0}"/>
              </a:ext>
            </a:extLst>
          </p:cNvPr>
          <p:cNvSpPr txBox="1"/>
          <p:nvPr/>
        </p:nvSpPr>
        <p:spPr>
          <a:xfrm>
            <a:off x="6080478" y="4330162"/>
            <a:ext cx="2089159" cy="646331"/>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Föräldralön </a:t>
            </a:r>
            <a:r>
              <a:rPr kumimoji="0" lang="sv-SE" sz="1800" b="1" i="0" strike="noStrike" kern="1200" cap="none" spc="0" normalizeH="0" noProof="0">
                <a:ln>
                  <a:noFill/>
                </a:ln>
                <a:solidFill>
                  <a:prstClr val="black"/>
                </a:solidFill>
                <a:effectLst/>
                <a:uLnTx/>
                <a:uFill>
                  <a:solidFill>
                    <a:srgbClr val="C00000"/>
                  </a:solidFill>
                </a:uFill>
                <a:ea typeface="Helvetica Neue" panose="02000503000000020004" pitchFamily="2" charset="0"/>
                <a:cs typeface="Arial" panose="020B0604020202020204" pitchFamily="34" charset="0"/>
              </a:rPr>
              <a:t>från din arbetsgivare</a:t>
            </a:r>
            <a:r>
              <a:rPr kumimoji="0" lang="sv-SE" sz="1800" i="0" strike="noStrike" kern="1200" cap="none" spc="0" normalizeH="0" noProof="0">
                <a:ln>
                  <a:noFill/>
                </a:ln>
                <a:solidFill>
                  <a:prstClr val="black"/>
                </a:solidFill>
                <a:effectLst/>
                <a:uLnTx/>
                <a:uFill>
                  <a:solidFill>
                    <a:srgbClr val="C00000"/>
                  </a:solidFill>
                </a:uFill>
                <a:ea typeface="Helvetica Neue" panose="02000503000000020004" pitchFamily="2" charset="0"/>
                <a:cs typeface="Arial" panose="020B0604020202020204" pitchFamily="34" charset="0"/>
              </a:rPr>
              <a:t>.</a:t>
            </a:r>
          </a:p>
        </p:txBody>
      </p:sp>
      <p:sp>
        <p:nvSpPr>
          <p:cNvPr id="19" name="textruta 18">
            <a:extLst>
              <a:ext uri="{FF2B5EF4-FFF2-40B4-BE49-F238E27FC236}">
                <a16:creationId xmlns:a16="http://schemas.microsoft.com/office/drawing/2014/main" id="{C53D51C6-B013-4C53-0AC0-1C1379298003}"/>
              </a:ext>
            </a:extLst>
          </p:cNvPr>
          <p:cNvSpPr txBox="1"/>
          <p:nvPr/>
        </p:nvSpPr>
        <p:spPr>
          <a:xfrm>
            <a:off x="7934589" y="3072137"/>
            <a:ext cx="728301" cy="707886"/>
          </a:xfrm>
          <a:prstGeom prst="rect">
            <a:avLst/>
          </a:prstGeom>
          <a:noFill/>
        </p:spPr>
        <p:txBody>
          <a:bodyPr wrap="square">
            <a:spAutoFit/>
          </a:bodyPr>
          <a:lstStyle/>
          <a:p>
            <a:pPr algn="ctr"/>
            <a:r>
              <a:rPr lang="sv-SE" sz="4000">
                <a:latin typeface="+mj-lt"/>
              </a:rPr>
              <a:t>=</a:t>
            </a:r>
          </a:p>
        </p:txBody>
      </p:sp>
      <p:sp>
        <p:nvSpPr>
          <p:cNvPr id="21" name="Platshållare för innehåll 11">
            <a:extLst>
              <a:ext uri="{FF2B5EF4-FFF2-40B4-BE49-F238E27FC236}">
                <a16:creationId xmlns:a16="http://schemas.microsoft.com/office/drawing/2014/main" id="{34F2B55D-0653-3104-CCF5-5F68D828F335}"/>
              </a:ext>
            </a:extLst>
          </p:cNvPr>
          <p:cNvSpPr txBox="1">
            <a:spLocks/>
          </p:cNvSpPr>
          <p:nvPr/>
        </p:nvSpPr>
        <p:spPr>
          <a:xfrm>
            <a:off x="8633382" y="3072137"/>
            <a:ext cx="2784980"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41 172 kr</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C00000"/>
                </a:solidFill>
                <a:effectLst/>
                <a:uLnTx/>
                <a:uFillTx/>
                <a:latin typeface="Rockwell" panose="02060603020205020403" pitchFamily="18" charset="77"/>
              </a:rPr>
              <a:t>|</a:t>
            </a:r>
          </a:p>
        </p:txBody>
      </p:sp>
      <p:sp>
        <p:nvSpPr>
          <p:cNvPr id="22" name="textruta 21">
            <a:extLst>
              <a:ext uri="{FF2B5EF4-FFF2-40B4-BE49-F238E27FC236}">
                <a16:creationId xmlns:a16="http://schemas.microsoft.com/office/drawing/2014/main" id="{5CACBB01-78F2-999A-E024-7D4F831700E0}"/>
              </a:ext>
            </a:extLst>
          </p:cNvPr>
          <p:cNvSpPr txBox="1"/>
          <p:nvPr/>
        </p:nvSpPr>
        <p:spPr>
          <a:xfrm>
            <a:off x="8543442" y="4330162"/>
            <a:ext cx="3004932" cy="923330"/>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u="none" strike="noStrike" kern="1200" cap="none" spc="0" normalizeH="0" baseline="0" noProof="0">
                <a:ln>
                  <a:noFill/>
                </a:ln>
                <a:solidFill>
                  <a:prstClr val="black"/>
                </a:solidFill>
                <a:effectLst/>
                <a:uLnTx/>
                <a:uFillTx/>
                <a:latin typeface="Arial Black" panose="020B0604020202020204" pitchFamily="34" charset="0"/>
                <a:ea typeface="Helvetica Neue" panose="02000503000000020004" pitchFamily="2" charset="0"/>
                <a:cs typeface="Arial Black" panose="020B0604020202020204" pitchFamily="34" charset="0"/>
              </a:rPr>
              <a:t>Total ersättning per månad, </a:t>
            </a:r>
            <a:r>
              <a:rPr kumimoji="0" lang="sv-SE" sz="1800" b="1" strike="noStrike" kern="1200" cap="none" spc="0" normalizeH="0" noProof="0">
                <a:ln>
                  <a:noFill/>
                </a:ln>
                <a:solidFill>
                  <a:prstClr val="black"/>
                </a:solidFill>
                <a:effectLst/>
                <a:uLnTx/>
                <a:uFill>
                  <a:solidFill>
                    <a:srgbClr val="C00000"/>
                  </a:solidFill>
                </a:uFill>
                <a:latin typeface="Arial Black" panose="020B0604020202020204" pitchFamily="34" charset="0"/>
                <a:ea typeface="Helvetica Neue" panose="02000503000000020004" pitchFamily="2" charset="0"/>
                <a:cs typeface="Arial Black" panose="020B0604020202020204" pitchFamily="34" charset="0"/>
              </a:rPr>
              <a:t>varav 5 982 kr från din arbetsgivare!</a:t>
            </a:r>
          </a:p>
        </p:txBody>
      </p:sp>
    </p:spTree>
    <p:extLst>
      <p:ext uri="{BB962C8B-B14F-4D97-AF65-F5344CB8AC3E}">
        <p14:creationId xmlns:p14="http://schemas.microsoft.com/office/powerpoint/2010/main" val="3468758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fade">
                                      <p:cBhvr>
                                        <p:cTn id="28" dur="500"/>
                                        <p:tgtEl>
                                          <p:spTgt spid="17">
                                            <p:txEl>
                                              <p:pRg st="1" end="1"/>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fade">
                                      <p:cBhvr>
                                        <p:cTn id="41" dur="500"/>
                                        <p:tgtEl>
                                          <p:spTgt spid="2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xEl>
                                              <p:pRg st="1" end="1"/>
                                            </p:txEl>
                                          </p:spTgt>
                                        </p:tgtEl>
                                        <p:attrNameLst>
                                          <p:attrName>style.visibility</p:attrName>
                                        </p:attrNameLst>
                                      </p:cBhvr>
                                      <p:to>
                                        <p:strVal val="visible"/>
                                      </p:to>
                                    </p:set>
                                    <p:animEffect transition="in" filter="fade">
                                      <p:cBhvr>
                                        <p:cTn id="46" dur="500"/>
                                        <p:tgtEl>
                                          <p:spTgt spid="24">
                                            <p:txEl>
                                              <p:pRg st="1" end="1"/>
                                            </p:txEl>
                                          </p:spTgt>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fade">
                                      <p:cBhvr>
                                        <p:cTn id="59" dur="500"/>
                                        <p:tgtEl>
                                          <p:spTgt spid="21">
                                            <p:txEl>
                                              <p:pRg st="0" end="0"/>
                                            </p:txEl>
                                          </p:spTgt>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1">
                                            <p:txEl>
                                              <p:pRg st="1" end="1"/>
                                            </p:txEl>
                                          </p:spTgt>
                                        </p:tgtEl>
                                        <p:attrNameLst>
                                          <p:attrName>style.visibility</p:attrName>
                                        </p:attrNameLst>
                                      </p:cBhvr>
                                      <p:to>
                                        <p:strVal val="visible"/>
                                      </p:to>
                                    </p:set>
                                    <p:animEffect transition="in" filter="fade">
                                      <p:cBhvr>
                                        <p:cTn id="63" dur="500"/>
                                        <p:tgtEl>
                                          <p:spTgt spid="21">
                                            <p:txEl>
                                              <p:pRg st="1" end="1"/>
                                            </p:tx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uiExpand="1" build="p"/>
      <p:bldP spid="15" grpId="0"/>
      <p:bldP spid="17" grpId="0" uiExpand="1" build="p"/>
      <p:bldP spid="18" grpId="0"/>
      <p:bldP spid="26" grpId="0"/>
      <p:bldP spid="24" grpId="0" uiExpand="1" build="p"/>
      <p:bldP spid="25" grpId="0"/>
      <p:bldP spid="19" grpId="0"/>
      <p:bldP spid="21" grpId="0" uiExpand="1" build="p"/>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DA7704-8CEA-CB17-92A8-8C76DBA002CE}"/>
              </a:ext>
            </a:extLst>
          </p:cNvPr>
          <p:cNvSpPr>
            <a:spLocks noGrp="1"/>
          </p:cNvSpPr>
          <p:nvPr>
            <p:ph type="ctrTitle"/>
          </p:nvPr>
        </p:nvSpPr>
        <p:spPr/>
        <p:txBody>
          <a:bodyPr/>
          <a:lstStyle/>
          <a:p>
            <a:r>
              <a:rPr lang="sv-SE" b="0" dirty="0">
                <a:solidFill>
                  <a:srgbClr val="4D4D4D"/>
                </a:solidFill>
              </a:rPr>
              <a:t>Få hjälp att tillfriskna</a:t>
            </a:r>
          </a:p>
        </p:txBody>
      </p:sp>
      <p:pic>
        <p:nvPicPr>
          <p:cNvPr id="7" name="Platshållare för bild 6" descr="Hjärta med puls">
            <a:extLst>
              <a:ext uri="{FF2B5EF4-FFF2-40B4-BE49-F238E27FC236}">
                <a16:creationId xmlns:a16="http://schemas.microsoft.com/office/drawing/2014/main" id="{43CCD3D6-76F9-05B5-931D-9AC9CB692788}"/>
              </a:ext>
              <a:ext uri="{C183D7F6-B498-43B3-948B-1728B52AA6E4}">
                <adec:decorative xmlns:adec="http://schemas.microsoft.com/office/drawing/2017/decorative" val="0"/>
              </a:ext>
            </a:extLst>
          </p:cNvPr>
          <p:cNvPicPr>
            <a:picLocks noGrp="1" noChangeAspect="1"/>
          </p:cNvPicPr>
          <p:nvPr>
            <p:ph type="pic"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pic>
        <p:nvPicPr>
          <p:cNvPr id="9" name="Platshållare för bild 8" descr="En man ligger i soffan och vilar.">
            <a:extLst>
              <a:ext uri="{FF2B5EF4-FFF2-40B4-BE49-F238E27FC236}">
                <a16:creationId xmlns:a16="http://schemas.microsoft.com/office/drawing/2014/main" id="{942D7D55-8CEA-F789-45E4-F1AE8B016086}"/>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t="12500" b="12500"/>
          <a:stretch>
            <a:fillRect/>
          </a:stretch>
        </p:blipFill>
        <p:spPr/>
      </p:pic>
    </p:spTree>
    <p:extLst>
      <p:ext uri="{BB962C8B-B14F-4D97-AF65-F5344CB8AC3E}">
        <p14:creationId xmlns:p14="http://schemas.microsoft.com/office/powerpoint/2010/main" val="159086709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38804F-42B7-263F-A025-187FAD1D6580}"/>
              </a:ext>
            </a:extLst>
          </p:cNvPr>
          <p:cNvSpPr>
            <a:spLocks noGrp="1"/>
          </p:cNvSpPr>
          <p:nvPr>
            <p:ph type="title"/>
          </p:nvPr>
        </p:nvSpPr>
        <p:spPr/>
        <p:txBody>
          <a:bodyPr anchor="b"/>
          <a:lstStyle/>
          <a:p>
            <a:r>
              <a:rPr lang="sv-SE" b="0" dirty="0">
                <a:solidFill>
                  <a:srgbClr val="4D4D4D"/>
                </a:solidFill>
              </a:rPr>
              <a:t>Extra trygghet </a:t>
            </a:r>
            <a:br>
              <a:rPr lang="sv-SE" b="0" dirty="0">
                <a:solidFill>
                  <a:srgbClr val="4D4D4D"/>
                </a:solidFill>
              </a:rPr>
            </a:br>
            <a:r>
              <a:rPr lang="sv-SE" b="0" dirty="0">
                <a:solidFill>
                  <a:srgbClr val="4D4D4D"/>
                </a:solidFill>
              </a:rPr>
              <a:t>om du blir sjuk</a:t>
            </a:r>
          </a:p>
        </p:txBody>
      </p:sp>
      <p:sp>
        <p:nvSpPr>
          <p:cNvPr id="9" name="Platshållare för text 8">
            <a:extLst>
              <a:ext uri="{FF2B5EF4-FFF2-40B4-BE49-F238E27FC236}">
                <a16:creationId xmlns:a16="http://schemas.microsoft.com/office/drawing/2014/main" id="{B4A15474-146C-0AC7-96B6-CBBA5439037B}"/>
              </a:ext>
            </a:extLst>
          </p:cNvPr>
          <p:cNvSpPr>
            <a:spLocks noGrp="1"/>
          </p:cNvSpPr>
          <p:nvPr>
            <p:ph type="body" sz="quarter" idx="15"/>
          </p:nvPr>
        </p:nvSpPr>
        <p:spPr/>
        <p:txBody>
          <a:bodyPr/>
          <a:lstStyle/>
          <a:p>
            <a:r>
              <a:rPr lang="sv-SE" b="0" dirty="0">
                <a:solidFill>
                  <a:srgbClr val="4D4D4D"/>
                </a:solidFill>
                <a:latin typeface="Ziggurat HTF-Black" pitchFamily="50" charset="0"/>
              </a:rPr>
              <a:t>Få hjälp att tillfriskna</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5447E258-F9CF-0421-72D2-B42C960CFC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7ACCCDC2-6654-844A-0F33-10310AE4256A}"/>
              </a:ext>
            </a:extLst>
          </p:cNvPr>
          <p:cNvSpPr>
            <a:spLocks noGrp="1"/>
          </p:cNvSpPr>
          <p:nvPr>
            <p:ph sz="half" idx="1"/>
          </p:nvPr>
        </p:nvSpPr>
        <p:spPr/>
        <p:txBody>
          <a:bodyPr/>
          <a:lstStyle/>
          <a:p>
            <a:pPr>
              <a:buClr>
                <a:schemeClr val="accent4"/>
              </a:buClr>
              <a:buSzPct val="110000"/>
              <a:buFont typeface="Arial" panose="020B0604020202020204" pitchFamily="34" charset="0"/>
              <a:buChar char="•"/>
            </a:pPr>
            <a:r>
              <a:rPr lang="sv-SE" dirty="0"/>
              <a:t>De två första veckorna </a:t>
            </a:r>
          </a:p>
          <a:p>
            <a:pPr>
              <a:buClr>
                <a:schemeClr val="accent4"/>
              </a:buClr>
              <a:buSzPct val="110000"/>
              <a:buFont typeface="Arial" panose="020B0604020202020204" pitchFamily="34" charset="0"/>
              <a:buChar char="•"/>
            </a:pPr>
            <a:r>
              <a:rPr lang="sv-SE" dirty="0"/>
              <a:t>Sjuk upp till tre månader</a:t>
            </a:r>
          </a:p>
          <a:p>
            <a:pPr>
              <a:buClr>
                <a:schemeClr val="accent4"/>
              </a:buClr>
              <a:buSzPct val="110000"/>
              <a:buFont typeface="Arial" panose="020B0604020202020204" pitchFamily="34" charset="0"/>
              <a:buChar char="•"/>
            </a:pPr>
            <a:r>
              <a:rPr lang="sv-SE" dirty="0"/>
              <a:t>Sjukpenning + kompletterande ersättningar</a:t>
            </a:r>
          </a:p>
        </p:txBody>
      </p:sp>
      <p:sp>
        <p:nvSpPr>
          <p:cNvPr id="6" name="Höger klammerparentes 5">
            <a:extLst>
              <a:ext uri="{FF2B5EF4-FFF2-40B4-BE49-F238E27FC236}">
                <a16:creationId xmlns:a16="http://schemas.microsoft.com/office/drawing/2014/main" id="{2893D7C3-96CF-19E5-3C30-DCF609D164F0}"/>
              </a:ext>
              <a:ext uri="{C183D7F6-B498-43B3-948B-1728B52AA6E4}">
                <adec:decorative xmlns:adec="http://schemas.microsoft.com/office/drawing/2017/decorative" val="1"/>
              </a:ext>
            </a:extLst>
          </p:cNvPr>
          <p:cNvSpPr>
            <a:spLocks noChangeAspect="1"/>
          </p:cNvSpPr>
          <p:nvPr/>
        </p:nvSpPr>
        <p:spPr>
          <a:xfrm rot="10800000">
            <a:off x="6753620" y="2385014"/>
            <a:ext cx="771526" cy="2908800"/>
          </a:xfrm>
          <a:prstGeom prst="rightBrace">
            <a:avLst>
              <a:gd name="adj1" fmla="val 8333"/>
              <a:gd name="adj2" fmla="val 50491"/>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b="1">
              <a:ln w="22225">
                <a:solidFill>
                  <a:schemeClr val="accent2"/>
                </a:solidFill>
                <a:prstDash val="solid"/>
              </a:ln>
              <a:solidFill>
                <a:schemeClr val="accent2">
                  <a:lumMod val="40000"/>
                  <a:lumOff val="60000"/>
                </a:schemeClr>
              </a:solidFill>
            </a:endParaRPr>
          </a:p>
        </p:txBody>
      </p:sp>
      <p:sp>
        <p:nvSpPr>
          <p:cNvPr id="5" name="textruta 4">
            <a:extLst>
              <a:ext uri="{FF2B5EF4-FFF2-40B4-BE49-F238E27FC236}">
                <a16:creationId xmlns:a16="http://schemas.microsoft.com/office/drawing/2014/main" id="{8E090FDC-F1D4-9542-66D8-88D0D905BF3B}"/>
              </a:ext>
            </a:extLst>
          </p:cNvPr>
          <p:cNvSpPr txBox="1">
            <a:spLocks noChangeAspect="1"/>
          </p:cNvSpPr>
          <p:nvPr/>
        </p:nvSpPr>
        <p:spPr>
          <a:xfrm>
            <a:off x="7525146" y="2385014"/>
            <a:ext cx="2908800" cy="2908800"/>
          </a:xfrm>
          <a:prstGeom prst="ellipse">
            <a:avLst/>
          </a:prstGeom>
          <a:solidFill>
            <a:schemeClr val="accent4"/>
          </a:solidFill>
        </p:spPr>
        <p:txBody>
          <a:bodyPr wrap="square" tIns="90000" bIns="180000" rtlCol="0" anchor="ctr">
            <a:noAutofit/>
          </a:bodyPr>
          <a:lstStyle/>
          <a:p>
            <a:pPr algn="ctr"/>
            <a:r>
              <a:rPr lang="sv-SE" sz="2400" dirty="0">
                <a:solidFill>
                  <a:srgbClr val="FFD830"/>
                </a:solidFill>
                <a:latin typeface="Ziggurat HTF-Black" pitchFamily="50" charset="0"/>
              </a:rPr>
              <a:t>Nästan</a:t>
            </a:r>
          </a:p>
          <a:p>
            <a:pPr algn="ctr"/>
            <a:r>
              <a:rPr lang="sv-SE" sz="5900" dirty="0">
                <a:solidFill>
                  <a:srgbClr val="FFD830"/>
                </a:solidFill>
                <a:latin typeface="Ziggurat HTF-Black" pitchFamily="50" charset="0"/>
              </a:rPr>
              <a:t>90% </a:t>
            </a:r>
            <a:br>
              <a:rPr lang="sv-SE" sz="6600" dirty="0">
                <a:solidFill>
                  <a:srgbClr val="FFD830"/>
                </a:solidFill>
                <a:latin typeface="Ziggurat HTF-Black" pitchFamily="50" charset="0"/>
              </a:rPr>
            </a:br>
            <a:r>
              <a:rPr lang="sv-SE" sz="2400" dirty="0">
                <a:solidFill>
                  <a:srgbClr val="FFD830"/>
                </a:solidFill>
                <a:latin typeface="Ziggurat HTF-Black" pitchFamily="50" charset="0"/>
              </a:rPr>
              <a:t>av din lön</a:t>
            </a:r>
          </a:p>
        </p:txBody>
      </p:sp>
    </p:spTree>
    <p:extLst>
      <p:ext uri="{BB962C8B-B14F-4D97-AF65-F5344CB8AC3E}">
        <p14:creationId xmlns:p14="http://schemas.microsoft.com/office/powerpoint/2010/main" val="136564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0E2A48-31D6-F992-B37B-807C62C50FEE}"/>
              </a:ext>
            </a:extLst>
          </p:cNvPr>
          <p:cNvSpPr>
            <a:spLocks noGrp="1"/>
          </p:cNvSpPr>
          <p:nvPr>
            <p:ph type="title"/>
          </p:nvPr>
        </p:nvSpPr>
        <p:spPr>
          <a:xfrm>
            <a:off x="664234" y="1529196"/>
            <a:ext cx="6374520" cy="1230137"/>
          </a:xfrm>
        </p:spPr>
        <p:txBody>
          <a:bodyPr/>
          <a:lstStyle/>
          <a:p>
            <a:r>
              <a:rPr lang="sv-SE" b="0" dirty="0">
                <a:solidFill>
                  <a:srgbClr val="4D4D4D"/>
                </a:solidFill>
              </a:rPr>
              <a:t>Försäkringar från din arbetsgivare</a:t>
            </a:r>
          </a:p>
        </p:txBody>
      </p:sp>
      <p:sp>
        <p:nvSpPr>
          <p:cNvPr id="10" name="Platshållare för text 9">
            <a:extLst>
              <a:ext uri="{FF2B5EF4-FFF2-40B4-BE49-F238E27FC236}">
                <a16:creationId xmlns:a16="http://schemas.microsoft.com/office/drawing/2014/main" id="{7C2DEEE5-6B11-D31F-54A5-E04FCE79624E}"/>
              </a:ext>
            </a:extLst>
          </p:cNvPr>
          <p:cNvSpPr>
            <a:spLocks noGrp="1"/>
          </p:cNvSpPr>
          <p:nvPr>
            <p:ph type="body" sz="quarter" idx="15"/>
          </p:nvPr>
        </p:nvSpPr>
        <p:spPr/>
        <p:txBody>
          <a:bodyPr/>
          <a:lstStyle/>
          <a:p>
            <a:r>
              <a:rPr lang="sv-SE" b="0" dirty="0">
                <a:solidFill>
                  <a:srgbClr val="4D4D4D"/>
                </a:solidFill>
                <a:latin typeface="Ziggurat HTF-Black" pitchFamily="50" charset="0"/>
              </a:rPr>
              <a:t>Få hjälp att tillfriskna</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18371FEA-01D5-E296-4160-C0222C171CC6}"/>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F721B129-CCDA-8EA4-8359-6C1A86FA84EC}"/>
              </a:ext>
            </a:extLst>
          </p:cNvPr>
          <p:cNvSpPr>
            <a:spLocks noGrp="1"/>
          </p:cNvSpPr>
          <p:nvPr>
            <p:ph sz="half" idx="1"/>
          </p:nvPr>
        </p:nvSpPr>
        <p:spPr>
          <a:xfrm>
            <a:off x="666000" y="3107303"/>
            <a:ext cx="5620500" cy="2236217"/>
          </a:xfrm>
        </p:spPr>
        <p:txBody>
          <a:bodyPr/>
          <a:lstStyle/>
          <a:p>
            <a:pPr>
              <a:buClr>
                <a:schemeClr val="accent4"/>
              </a:buClr>
              <a:buSzPct val="110000"/>
              <a:buFont typeface="Arial" panose="020B0604020202020204" pitchFamily="34" charset="0"/>
              <a:buChar char="•"/>
            </a:pPr>
            <a:r>
              <a:rPr lang="sv-SE"/>
              <a:t>Sjuk längre än tre månader: 10 % av din lön upp till ”taket”</a:t>
            </a:r>
          </a:p>
          <a:p>
            <a:pPr>
              <a:buClr>
                <a:schemeClr val="accent4"/>
              </a:buClr>
              <a:buSzPct val="110000"/>
              <a:buFont typeface="Arial" panose="020B0604020202020204" pitchFamily="34" charset="0"/>
              <a:buChar char="•"/>
            </a:pPr>
            <a:r>
              <a:rPr lang="sv-SE"/>
              <a:t>Försäkring vid arbetsskada</a:t>
            </a:r>
          </a:p>
          <a:p>
            <a:pPr>
              <a:buClr>
                <a:schemeClr val="accent4"/>
              </a:buClr>
              <a:buSzPct val="110000"/>
              <a:buFont typeface="Arial" panose="020B0604020202020204" pitchFamily="34" charset="0"/>
              <a:buChar char="•"/>
            </a:pPr>
            <a:r>
              <a:rPr lang="sv-SE"/>
              <a:t>Pensionsinbetalning även när du är sjuk</a:t>
            </a:r>
          </a:p>
          <a:p>
            <a:pPr>
              <a:buClr>
                <a:schemeClr val="accent4"/>
              </a:buClr>
              <a:buSzPct val="110000"/>
              <a:buFont typeface="Arial" panose="020B0604020202020204" pitchFamily="34" charset="0"/>
              <a:buChar char="•"/>
            </a:pPr>
            <a:r>
              <a:rPr lang="sv-SE"/>
              <a:t>Ersättning till dina anhöriga vid dödsfall</a:t>
            </a:r>
          </a:p>
          <a:p>
            <a:endParaRPr lang="sv-SE"/>
          </a:p>
        </p:txBody>
      </p:sp>
      <p:sp>
        <p:nvSpPr>
          <p:cNvPr id="6" name="Ellips 5">
            <a:extLst>
              <a:ext uri="{FF2B5EF4-FFF2-40B4-BE49-F238E27FC236}">
                <a16:creationId xmlns:a16="http://schemas.microsoft.com/office/drawing/2014/main" id="{257934CD-7B74-0363-1A37-2F345A66E630}"/>
              </a:ext>
            </a:extLst>
          </p:cNvPr>
          <p:cNvSpPr>
            <a:spLocks noChangeAspect="1"/>
          </p:cNvSpPr>
          <p:nvPr/>
        </p:nvSpPr>
        <p:spPr>
          <a:xfrm>
            <a:off x="8082932" y="2000034"/>
            <a:ext cx="3096000" cy="3096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sv-SE" sz="1700" spc="10" dirty="0">
                <a:solidFill>
                  <a:srgbClr val="FFD830"/>
                </a:solidFill>
                <a:latin typeface="Ziggurat HTF-Black" pitchFamily="50" charset="0"/>
              </a:rPr>
              <a:t>Läs mer om försäkringar på </a:t>
            </a:r>
            <a:r>
              <a:rPr lang="sv-SE" sz="1700" u="sng" spc="10" dirty="0">
                <a:solidFill>
                  <a:srgbClr val="FFD830"/>
                </a:solidFill>
                <a:latin typeface="Ziggurat HTF-Black" pitchFamily="50" charset="0"/>
                <a:hlinkClick r:id="rId5">
                  <a:extLst>
                    <a:ext uri="{A12FA001-AC4F-418D-AE19-62706E023703}">
                      <ahyp:hlinkClr xmlns:ahyp="http://schemas.microsoft.com/office/drawing/2018/hyperlinkcolor" val="tx"/>
                    </a:ext>
                  </a:extLst>
                </a:hlinkClick>
              </a:rPr>
              <a:t>afaforsakring.se</a:t>
            </a:r>
            <a:endParaRPr lang="sv-SE" sz="1700" u="sng" spc="10" dirty="0">
              <a:solidFill>
                <a:srgbClr val="FFD830"/>
              </a:solidFill>
              <a:latin typeface="Ziggurat HTF-Black" pitchFamily="50" charset="0"/>
            </a:endParaRPr>
          </a:p>
        </p:txBody>
      </p:sp>
    </p:spTree>
    <p:extLst>
      <p:ext uri="{BB962C8B-B14F-4D97-AF65-F5344CB8AC3E}">
        <p14:creationId xmlns:p14="http://schemas.microsoft.com/office/powerpoint/2010/main" val="3259044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450" decel="100000" fill="hold"/>
                                        <p:tgtEl>
                                          <p:spTgt spid="6"/>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98AF4-C2DC-DAB2-2B46-6B15DB5CE1E3}"/>
              </a:ext>
            </a:extLst>
          </p:cNvPr>
          <p:cNvSpPr>
            <a:spLocks noGrp="1"/>
          </p:cNvSpPr>
          <p:nvPr>
            <p:ph type="title"/>
          </p:nvPr>
        </p:nvSpPr>
        <p:spPr/>
        <p:txBody>
          <a:bodyPr/>
          <a:lstStyle/>
          <a:p>
            <a:r>
              <a:rPr lang="sv-SE" b="0" dirty="0">
                <a:solidFill>
                  <a:srgbClr val="4D4D4D"/>
                </a:solidFill>
              </a:rPr>
              <a:t>Räkneexempel: </a:t>
            </a:r>
            <a:br>
              <a:rPr lang="sv-SE" b="0" dirty="0">
                <a:solidFill>
                  <a:srgbClr val="4D4D4D"/>
                </a:solidFill>
              </a:rPr>
            </a:br>
            <a:r>
              <a:rPr lang="sv-SE" b="0" dirty="0">
                <a:solidFill>
                  <a:srgbClr val="4D4D4D"/>
                </a:solidFill>
              </a:rPr>
              <a:t>Månadslön 24 000 kr</a:t>
            </a:r>
          </a:p>
        </p:txBody>
      </p:sp>
      <p:sp>
        <p:nvSpPr>
          <p:cNvPr id="10" name="Platshållare för text 9">
            <a:extLst>
              <a:ext uri="{FF2B5EF4-FFF2-40B4-BE49-F238E27FC236}">
                <a16:creationId xmlns:a16="http://schemas.microsoft.com/office/drawing/2014/main" id="{C39AA30A-20E7-6843-75A3-C622CA5B19DE}"/>
              </a:ext>
            </a:extLst>
          </p:cNvPr>
          <p:cNvSpPr>
            <a:spLocks noGrp="1"/>
          </p:cNvSpPr>
          <p:nvPr>
            <p:ph type="body" sz="quarter" idx="15"/>
          </p:nvPr>
        </p:nvSpPr>
        <p:spPr/>
        <p:txBody>
          <a:bodyPr/>
          <a:lstStyle/>
          <a:p>
            <a:r>
              <a:rPr lang="sv-SE" b="0" dirty="0">
                <a:solidFill>
                  <a:srgbClr val="4D4D4D"/>
                </a:solidFill>
                <a:latin typeface="Ziggurat HTF-Black" pitchFamily="50" charset="0"/>
              </a:rPr>
              <a:t>Få hjälp att tillfriskna</a:t>
            </a:r>
            <a:endParaRPr lang="sv-SE" b="0" dirty="0">
              <a:latin typeface="Ziggurat HTF-Black" pitchFamily="50" charset="0"/>
            </a:endParaRPr>
          </a:p>
        </p:txBody>
      </p:sp>
      <p:pic>
        <p:nvPicPr>
          <p:cNvPr id="9" name="Platshållare för bild 8">
            <a:extLst>
              <a:ext uri="{FF2B5EF4-FFF2-40B4-BE49-F238E27FC236}">
                <a16:creationId xmlns:a16="http://schemas.microsoft.com/office/drawing/2014/main" id="{B01C2E98-9356-B885-5349-EB7725F5C522}"/>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3" name="Bild 2">
            <a:extLst>
              <a:ext uri="{FF2B5EF4-FFF2-40B4-BE49-F238E27FC236}">
                <a16:creationId xmlns:a16="http://schemas.microsoft.com/office/drawing/2014/main" id="{24BB4487-252B-C7AE-B353-143755FEDD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9762" b="39762"/>
          <a:stretch/>
        </p:blipFill>
        <p:spPr>
          <a:xfrm>
            <a:off x="0" y="2578307"/>
            <a:ext cx="12206990" cy="4289393"/>
          </a:xfrm>
          <a:prstGeom prst="rect">
            <a:avLst/>
          </a:prstGeom>
        </p:spPr>
      </p:pic>
      <p:sp>
        <p:nvSpPr>
          <p:cNvPr id="29" name="textruta 28">
            <a:extLst>
              <a:ext uri="{FF2B5EF4-FFF2-40B4-BE49-F238E27FC236}">
                <a16:creationId xmlns:a16="http://schemas.microsoft.com/office/drawing/2014/main" id="{DAE404A8-035C-183B-CE86-52020979282B}"/>
              </a:ext>
            </a:extLst>
          </p:cNvPr>
          <p:cNvSpPr txBox="1"/>
          <p:nvPr/>
        </p:nvSpPr>
        <p:spPr>
          <a:xfrm>
            <a:off x="1655683" y="3061177"/>
            <a:ext cx="2369301"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prstClr val="black"/>
                </a:solidFill>
                <a:effectLst/>
                <a:uLnTx/>
                <a:uFillTx/>
                <a:latin typeface="Ziggurat HTF-Black" pitchFamily="50" charset="0"/>
              </a:rPr>
              <a:t>18 360</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
        <p:nvSpPr>
          <p:cNvPr id="32" name="textruta 31">
            <a:extLst>
              <a:ext uri="{FF2B5EF4-FFF2-40B4-BE49-F238E27FC236}">
                <a16:creationId xmlns:a16="http://schemas.microsoft.com/office/drawing/2014/main" id="{6581C0E4-170C-0ABA-A59E-D5E2D083B8B8}"/>
              </a:ext>
            </a:extLst>
          </p:cNvPr>
          <p:cNvSpPr txBox="1"/>
          <p:nvPr/>
        </p:nvSpPr>
        <p:spPr>
          <a:xfrm>
            <a:off x="1790533" y="4363754"/>
            <a:ext cx="2369302" cy="1431161"/>
          </a:xfrm>
          <a:prstGeom prst="rect">
            <a:avLst/>
          </a:prstGeom>
          <a:noFill/>
        </p:spPr>
        <p:txBody>
          <a:bodyPr wrap="square">
            <a:spAutoFit/>
          </a:bodyPr>
          <a:lstStyle/>
          <a:p>
            <a:pPr marL="30163" indent="0">
              <a:spcAft>
                <a:spcPts val="1800"/>
              </a:spcAft>
              <a:buNone/>
            </a:pPr>
            <a:r>
              <a:rPr lang="sv-SE" sz="1800" b="1">
                <a:ea typeface="Helvetica Neue" panose="02000503000000020004" pitchFamily="2" charset="0"/>
                <a:cs typeface="Arial" panose="020B0604020202020204" pitchFamily="34" charset="0"/>
              </a:rPr>
              <a:t>Sjukpenning från Försäkringskassan.</a:t>
            </a:r>
          </a:p>
          <a:p>
            <a:pPr marL="30163" indent="0">
              <a:spcAft>
                <a:spcPts val="1800"/>
              </a:spcAft>
              <a:buNone/>
            </a:pPr>
            <a:r>
              <a:rPr lang="sv-SE" sz="1800">
                <a:ea typeface="Helvetica Neue" panose="02000503000000020004" pitchFamily="2" charset="0"/>
                <a:cs typeface="Arial" panose="020B0604020202020204" pitchFamily="34" charset="0"/>
              </a:rPr>
              <a:t>Ca 80 % av din lön upp till 43 </a:t>
            </a:r>
            <a:r>
              <a:rPr lang="sv-SE">
                <a:ea typeface="Helvetica Neue" panose="02000503000000020004" pitchFamily="2" charset="0"/>
                <a:cs typeface="Arial" panose="020B0604020202020204" pitchFamily="34" charset="0"/>
              </a:rPr>
              <a:t>7</a:t>
            </a:r>
            <a:r>
              <a:rPr lang="sv-SE" sz="1800">
                <a:ea typeface="Helvetica Neue" panose="02000503000000020004" pitchFamily="2" charset="0"/>
                <a:cs typeface="Arial" panose="020B0604020202020204" pitchFamily="34" charset="0"/>
              </a:rPr>
              <a:t>50 kr.</a:t>
            </a:r>
          </a:p>
        </p:txBody>
      </p:sp>
      <p:sp>
        <p:nvSpPr>
          <p:cNvPr id="17" name="textruta 16">
            <a:extLst>
              <a:ext uri="{FF2B5EF4-FFF2-40B4-BE49-F238E27FC236}">
                <a16:creationId xmlns:a16="http://schemas.microsoft.com/office/drawing/2014/main" id="{BA13FB5E-C8B8-4D6B-D4CA-3983EDCC7A7F}"/>
              </a:ext>
            </a:extLst>
          </p:cNvPr>
          <p:cNvSpPr txBox="1"/>
          <p:nvPr/>
        </p:nvSpPr>
        <p:spPr>
          <a:xfrm>
            <a:off x="3983389" y="3066554"/>
            <a:ext cx="711858" cy="707886"/>
          </a:xfrm>
          <a:prstGeom prst="rect">
            <a:avLst/>
          </a:prstGeom>
          <a:noFill/>
        </p:spPr>
        <p:txBody>
          <a:bodyPr wrap="square">
            <a:spAutoFit/>
          </a:bodyPr>
          <a:lstStyle/>
          <a:p>
            <a:pPr algn="ctr"/>
            <a:r>
              <a:rPr lang="sv-SE" sz="4000">
                <a:latin typeface="+mj-lt"/>
              </a:rPr>
              <a:t>+</a:t>
            </a:r>
          </a:p>
        </p:txBody>
      </p:sp>
      <p:sp>
        <p:nvSpPr>
          <p:cNvPr id="14" name="Platshållare för innehåll 11">
            <a:extLst>
              <a:ext uri="{FF2B5EF4-FFF2-40B4-BE49-F238E27FC236}">
                <a16:creationId xmlns:a16="http://schemas.microsoft.com/office/drawing/2014/main" id="{7CF989D8-C478-2608-D19A-DB7AE0027672}"/>
              </a:ext>
            </a:extLst>
          </p:cNvPr>
          <p:cNvSpPr txBox="1">
            <a:spLocks/>
          </p:cNvSpPr>
          <p:nvPr/>
        </p:nvSpPr>
        <p:spPr>
          <a:xfrm>
            <a:off x="4526434" y="3066554"/>
            <a:ext cx="2261351"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2 400</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
        <p:nvSpPr>
          <p:cNvPr id="23" name="textruta 22">
            <a:extLst>
              <a:ext uri="{FF2B5EF4-FFF2-40B4-BE49-F238E27FC236}">
                <a16:creationId xmlns:a16="http://schemas.microsoft.com/office/drawing/2014/main" id="{4511189B-B668-9C8B-2A17-97D26E4248C2}"/>
              </a:ext>
            </a:extLst>
          </p:cNvPr>
          <p:cNvSpPr txBox="1"/>
          <p:nvPr/>
        </p:nvSpPr>
        <p:spPr>
          <a:xfrm>
            <a:off x="4704207" y="4363754"/>
            <a:ext cx="2261351" cy="1431161"/>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kumimoji="0" lang="sv-SE" sz="1800" b="1" i="0"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Sjuklön </a:t>
            </a:r>
            <a:r>
              <a:rPr kumimoji="0" lang="sv-SE" sz="1800" b="1" i="0" strike="noStrike" kern="1200" cap="none" spc="0" normalizeH="0" noProof="0">
                <a:ln>
                  <a:noFill/>
                </a:ln>
                <a:solidFill>
                  <a:prstClr val="black"/>
                </a:solidFill>
                <a:effectLst/>
                <a:uLnTx/>
                <a:uFill>
                  <a:solidFill>
                    <a:srgbClr val="4D4D4D"/>
                  </a:solidFill>
                </a:uFill>
                <a:ea typeface="Helvetica Neue" panose="02000503000000020004" pitchFamily="2" charset="0"/>
                <a:cs typeface="Arial" panose="020B0604020202020204" pitchFamily="34" charset="0"/>
              </a:rPr>
              <a:t>från din arbetsgivare.</a:t>
            </a:r>
            <a:endParaRPr lang="sv-SE" b="1">
              <a:solidFill>
                <a:prstClr val="black"/>
              </a:solidFill>
              <a:ea typeface="Helvetica Neue" panose="02000503000000020004" pitchFamily="2" charset="0"/>
              <a:cs typeface="Arial" panose="020B0604020202020204" pitchFamily="34" charset="0"/>
            </a:endParaRPr>
          </a:p>
          <a:p>
            <a:pPr marL="30163" marR="0" lvl="0" indent="0" algn="l"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kumimoji="0" lang="sv-SE" sz="1800" b="0" i="0"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Ca 10 % av den lön </a:t>
            </a:r>
            <a:r>
              <a:rPr kumimoji="0" lang="sv-SE" sz="1800" b="0" i="0" u="none"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du går miste om.</a:t>
            </a:r>
          </a:p>
        </p:txBody>
      </p:sp>
      <p:sp>
        <p:nvSpPr>
          <p:cNvPr id="19" name="textruta 18">
            <a:extLst>
              <a:ext uri="{FF2B5EF4-FFF2-40B4-BE49-F238E27FC236}">
                <a16:creationId xmlns:a16="http://schemas.microsoft.com/office/drawing/2014/main" id="{0934A84A-B497-C506-D661-F67CDCE7AC84}"/>
              </a:ext>
            </a:extLst>
          </p:cNvPr>
          <p:cNvSpPr txBox="1"/>
          <p:nvPr/>
        </p:nvSpPr>
        <p:spPr>
          <a:xfrm>
            <a:off x="6729774" y="3066554"/>
            <a:ext cx="728301" cy="707886"/>
          </a:xfrm>
          <a:prstGeom prst="rect">
            <a:avLst/>
          </a:prstGeom>
          <a:noFill/>
        </p:spPr>
        <p:txBody>
          <a:bodyPr wrap="square">
            <a:spAutoFit/>
          </a:bodyPr>
          <a:lstStyle/>
          <a:p>
            <a:pPr algn="ctr"/>
            <a:r>
              <a:rPr lang="sv-SE" sz="4000">
                <a:latin typeface="+mj-lt"/>
              </a:rPr>
              <a:t>=</a:t>
            </a:r>
          </a:p>
        </p:txBody>
      </p:sp>
      <p:sp>
        <p:nvSpPr>
          <p:cNvPr id="15" name="Platshållare för innehåll 11">
            <a:extLst>
              <a:ext uri="{FF2B5EF4-FFF2-40B4-BE49-F238E27FC236}">
                <a16:creationId xmlns:a16="http://schemas.microsoft.com/office/drawing/2014/main" id="{22E0FF48-051D-6429-EDCF-5F39A32A75AA}"/>
              </a:ext>
            </a:extLst>
          </p:cNvPr>
          <p:cNvSpPr txBox="1">
            <a:spLocks/>
          </p:cNvSpPr>
          <p:nvPr/>
        </p:nvSpPr>
        <p:spPr>
          <a:xfrm>
            <a:off x="7573760" y="3066554"/>
            <a:ext cx="2784980"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20 760 kr</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
        <p:nvSpPr>
          <p:cNvPr id="21" name="textruta 20">
            <a:extLst>
              <a:ext uri="{FF2B5EF4-FFF2-40B4-BE49-F238E27FC236}">
                <a16:creationId xmlns:a16="http://schemas.microsoft.com/office/drawing/2014/main" id="{572726F1-64CE-1B38-5199-331738329B04}"/>
              </a:ext>
            </a:extLst>
          </p:cNvPr>
          <p:cNvSpPr txBox="1"/>
          <p:nvPr/>
        </p:nvSpPr>
        <p:spPr>
          <a:xfrm>
            <a:off x="7483821" y="4363754"/>
            <a:ext cx="2994306" cy="923330"/>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u="none" strike="noStrike" kern="1200" cap="none" spc="0" normalizeH="0" baseline="0" noProof="0">
                <a:ln>
                  <a:noFill/>
                </a:ln>
                <a:solidFill>
                  <a:prstClr val="black"/>
                </a:solidFill>
                <a:effectLst/>
                <a:uLnTx/>
                <a:uFillTx/>
                <a:latin typeface="+mj-lt"/>
                <a:ea typeface="Helvetica Neue" panose="02000503000000020004" pitchFamily="2" charset="0"/>
                <a:cs typeface="Arial" panose="020B0604020202020204" pitchFamily="34" charset="0"/>
              </a:rPr>
              <a:t>Total ersättning </a:t>
            </a:r>
            <a:r>
              <a:rPr kumimoji="0" lang="sv-SE" sz="1800" b="1" i="0" strike="noStrike" kern="1200" cap="none" spc="0" normalizeH="0" baseline="0" noProof="0">
                <a:ln>
                  <a:noFill/>
                </a:ln>
                <a:solidFill>
                  <a:prstClr val="black"/>
                </a:solidFill>
                <a:effectLst/>
                <a:uLnTx/>
                <a:uFillTx/>
                <a:latin typeface="+mj-lt"/>
                <a:ea typeface="Helvetica Neue" panose="02000503000000020004" pitchFamily="2" charset="0"/>
                <a:cs typeface="Arial" panose="020B0604020202020204" pitchFamily="34" charset="0"/>
              </a:rPr>
              <a:t>per månad, </a:t>
            </a:r>
            <a:r>
              <a:rPr kumimoji="0" lang="sv-SE" sz="1800" b="1" i="0" strike="noStrike" kern="1200" cap="none" spc="0" normalizeH="0" noProof="0">
                <a:ln>
                  <a:noFill/>
                </a:ln>
                <a:solidFill>
                  <a:prstClr val="black"/>
                </a:solidFill>
                <a:effectLst/>
                <a:uLnTx/>
                <a:uFill>
                  <a:solidFill>
                    <a:srgbClr val="4D4D4D"/>
                  </a:solidFill>
                </a:uFill>
                <a:latin typeface="+mj-lt"/>
                <a:ea typeface="Helvetica Neue" panose="02000503000000020004" pitchFamily="2" charset="0"/>
                <a:cs typeface="Arial" panose="020B0604020202020204" pitchFamily="34" charset="0"/>
              </a:rPr>
              <a:t>varav 2 400 kr från din arbetsgivare!</a:t>
            </a:r>
          </a:p>
        </p:txBody>
      </p:sp>
    </p:spTree>
    <p:extLst>
      <p:ext uri="{BB962C8B-B14F-4D97-AF65-F5344CB8AC3E}">
        <p14:creationId xmlns:p14="http://schemas.microsoft.com/office/powerpoint/2010/main" val="188121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fade">
                                      <p:cBhvr>
                                        <p:cTn id="11" dur="500"/>
                                        <p:tgtEl>
                                          <p:spTgt spid="2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500"/>
                                        <p:tgtEl>
                                          <p:spTgt spid="3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fade">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500"/>
                                        <p:tgtEl>
                                          <p:spTgt spid="14">
                                            <p:txEl>
                                              <p:pRg st="1" end="1"/>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500"/>
                                        <p:tgtEl>
                                          <p:spTgt spid="23">
                                            <p:txEl>
                                              <p:pRg st="0" end="0"/>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fade">
                                      <p:cBhvr>
                                        <p:cTn id="40" dur="500"/>
                                        <p:tgtEl>
                                          <p:spTgt spid="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animEffect transition="in" filter="fade">
                                      <p:cBhvr>
                                        <p:cTn id="53" dur="500"/>
                                        <p:tgtEl>
                                          <p:spTgt spid="15">
                                            <p:txEl>
                                              <p:pRg st="1" end="1"/>
                                            </p:txEl>
                                          </p:spTgt>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2" grpId="0" uiExpand="1" build="p"/>
      <p:bldP spid="17" grpId="0"/>
      <p:bldP spid="14" grpId="0" uiExpand="1" build="p"/>
      <p:bldP spid="23" grpId="0" uiExpand="1" build="p"/>
      <p:bldP spid="19" grpId="0"/>
      <p:bldP spid="15" grpId="0" uiExpand="1" build="p"/>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D3530-1666-7857-5A2D-DF8BD2EB703F}"/>
              </a:ext>
            </a:extLst>
          </p:cNvPr>
          <p:cNvSpPr>
            <a:spLocks noGrp="1"/>
          </p:cNvSpPr>
          <p:nvPr>
            <p:ph type="title"/>
          </p:nvPr>
        </p:nvSpPr>
        <p:spPr/>
        <p:txBody>
          <a:bodyPr/>
          <a:lstStyle/>
          <a:p>
            <a:r>
              <a:rPr lang="sv-SE" b="0" dirty="0">
                <a:solidFill>
                  <a:srgbClr val="4D4D4D"/>
                </a:solidFill>
              </a:rPr>
              <a:t>Räkneexempel: </a:t>
            </a:r>
            <a:br>
              <a:rPr lang="sv-SE" b="0" dirty="0">
                <a:solidFill>
                  <a:srgbClr val="4D4D4D"/>
                </a:solidFill>
              </a:rPr>
            </a:br>
            <a:r>
              <a:rPr lang="sv-SE" b="0" dirty="0">
                <a:solidFill>
                  <a:srgbClr val="4D4D4D"/>
                </a:solidFill>
              </a:rPr>
              <a:t>Månadslön 47 000 kr</a:t>
            </a:r>
          </a:p>
        </p:txBody>
      </p:sp>
      <p:sp>
        <p:nvSpPr>
          <p:cNvPr id="11" name="Platshållare för text 10">
            <a:extLst>
              <a:ext uri="{FF2B5EF4-FFF2-40B4-BE49-F238E27FC236}">
                <a16:creationId xmlns:a16="http://schemas.microsoft.com/office/drawing/2014/main" id="{F2ADA9AA-CE99-4D51-124F-DBFA823675A9}"/>
              </a:ext>
            </a:extLst>
          </p:cNvPr>
          <p:cNvSpPr>
            <a:spLocks noGrp="1"/>
          </p:cNvSpPr>
          <p:nvPr>
            <p:ph type="body" sz="quarter" idx="15"/>
          </p:nvPr>
        </p:nvSpPr>
        <p:spPr/>
        <p:txBody>
          <a:bodyPr/>
          <a:lstStyle/>
          <a:p>
            <a:r>
              <a:rPr lang="sv-SE" b="0" dirty="0">
                <a:solidFill>
                  <a:srgbClr val="4D4D4D"/>
                </a:solidFill>
                <a:latin typeface="Ziggurat HTF-Black" pitchFamily="50" charset="0"/>
              </a:rPr>
              <a:t>Få hjälp att tillfriskna</a:t>
            </a:r>
            <a:endParaRPr lang="sv-SE" b="0" dirty="0">
              <a:latin typeface="Ziggurat HTF-Black" pitchFamily="50" charset="0"/>
            </a:endParaRPr>
          </a:p>
        </p:txBody>
      </p:sp>
      <p:pic>
        <p:nvPicPr>
          <p:cNvPr id="10" name="Platshållare för bild 9">
            <a:extLst>
              <a:ext uri="{FF2B5EF4-FFF2-40B4-BE49-F238E27FC236}">
                <a16:creationId xmlns:a16="http://schemas.microsoft.com/office/drawing/2014/main" id="{BEB397A3-8A58-AB0F-EEA5-EA2986FDB063}"/>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3" name="Bild 2">
            <a:extLst>
              <a:ext uri="{FF2B5EF4-FFF2-40B4-BE49-F238E27FC236}">
                <a16:creationId xmlns:a16="http://schemas.microsoft.com/office/drawing/2014/main" id="{66C4F1AD-1B4B-D39D-FFD9-F4EEC8161E3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9762" b="39762"/>
          <a:stretch/>
        </p:blipFill>
        <p:spPr>
          <a:xfrm>
            <a:off x="0" y="2578307"/>
            <a:ext cx="12206990" cy="4289393"/>
          </a:xfrm>
          <a:prstGeom prst="rect">
            <a:avLst/>
          </a:prstGeom>
        </p:spPr>
      </p:pic>
      <p:sp>
        <p:nvSpPr>
          <p:cNvPr id="13" name="textruta 12">
            <a:extLst>
              <a:ext uri="{FF2B5EF4-FFF2-40B4-BE49-F238E27FC236}">
                <a16:creationId xmlns:a16="http://schemas.microsoft.com/office/drawing/2014/main" id="{069CA9E1-C9DE-968E-5D6B-8C8646526170}"/>
              </a:ext>
            </a:extLst>
          </p:cNvPr>
          <p:cNvSpPr txBox="1"/>
          <p:nvPr/>
        </p:nvSpPr>
        <p:spPr>
          <a:xfrm>
            <a:off x="589283" y="3061177"/>
            <a:ext cx="2369301"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prstClr val="black"/>
                </a:solidFill>
                <a:effectLst/>
                <a:uLnTx/>
                <a:uFillTx/>
                <a:latin typeface="Ziggurat HTF-Black" pitchFamily="50" charset="0"/>
              </a:rPr>
              <a:t>35 000</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
        <p:nvSpPr>
          <p:cNvPr id="14" name="textruta 13">
            <a:extLst>
              <a:ext uri="{FF2B5EF4-FFF2-40B4-BE49-F238E27FC236}">
                <a16:creationId xmlns:a16="http://schemas.microsoft.com/office/drawing/2014/main" id="{1B588542-F5DB-DE82-DB45-1188EFAB10ED}"/>
              </a:ext>
            </a:extLst>
          </p:cNvPr>
          <p:cNvSpPr txBox="1"/>
          <p:nvPr/>
        </p:nvSpPr>
        <p:spPr>
          <a:xfrm>
            <a:off x="673765" y="4343958"/>
            <a:ext cx="2364737" cy="1431161"/>
          </a:xfrm>
          <a:prstGeom prst="rect">
            <a:avLst/>
          </a:prstGeom>
          <a:noFill/>
        </p:spPr>
        <p:txBody>
          <a:bodyPr wrap="square">
            <a:spAutoFit/>
          </a:bodyPr>
          <a:lstStyle/>
          <a:p>
            <a:pPr marL="30163" indent="0">
              <a:spcAft>
                <a:spcPts val="1800"/>
              </a:spcAft>
              <a:buNone/>
            </a:pPr>
            <a:r>
              <a:rPr lang="sv-SE" sz="1800" b="1">
                <a:ea typeface="Helvetica Neue" panose="02000503000000020004" pitchFamily="2" charset="0"/>
                <a:cs typeface="Arial" panose="020B0604020202020204" pitchFamily="34" charset="0"/>
              </a:rPr>
              <a:t>Sjukpenning från Försäkringskassan.</a:t>
            </a:r>
          </a:p>
          <a:p>
            <a:pPr marL="30163">
              <a:spcAft>
                <a:spcPts val="1800"/>
              </a:spcAft>
            </a:pPr>
            <a:r>
              <a:rPr lang="sv-SE">
                <a:effectLst/>
              </a:rPr>
              <a:t>Cirka 80 % av din lön upp till 43 750 kr.</a:t>
            </a:r>
          </a:p>
        </p:txBody>
      </p:sp>
      <p:sp>
        <p:nvSpPr>
          <p:cNvPr id="15" name="textruta 14">
            <a:extLst>
              <a:ext uri="{FF2B5EF4-FFF2-40B4-BE49-F238E27FC236}">
                <a16:creationId xmlns:a16="http://schemas.microsoft.com/office/drawing/2014/main" id="{B68FE506-2925-E506-5795-926AFAF643BF}"/>
              </a:ext>
            </a:extLst>
          </p:cNvPr>
          <p:cNvSpPr txBox="1"/>
          <p:nvPr/>
        </p:nvSpPr>
        <p:spPr>
          <a:xfrm>
            <a:off x="2802107" y="3066554"/>
            <a:ext cx="711858" cy="707886"/>
          </a:xfrm>
          <a:prstGeom prst="rect">
            <a:avLst/>
          </a:prstGeom>
          <a:noFill/>
        </p:spPr>
        <p:txBody>
          <a:bodyPr wrap="square">
            <a:spAutoFit/>
          </a:bodyPr>
          <a:lstStyle/>
          <a:p>
            <a:pPr algn="ctr"/>
            <a:r>
              <a:rPr lang="sv-SE" sz="4000">
                <a:latin typeface="+mj-lt"/>
              </a:rPr>
              <a:t>+</a:t>
            </a:r>
          </a:p>
        </p:txBody>
      </p:sp>
      <p:sp>
        <p:nvSpPr>
          <p:cNvPr id="17" name="Platshållare för innehåll 11">
            <a:extLst>
              <a:ext uri="{FF2B5EF4-FFF2-40B4-BE49-F238E27FC236}">
                <a16:creationId xmlns:a16="http://schemas.microsoft.com/office/drawing/2014/main" id="{BF83D36C-17E3-D288-8B65-5B18BEECA91B}"/>
              </a:ext>
            </a:extLst>
          </p:cNvPr>
          <p:cNvSpPr txBox="1">
            <a:spLocks/>
          </p:cNvSpPr>
          <p:nvPr/>
        </p:nvSpPr>
        <p:spPr>
          <a:xfrm>
            <a:off x="3249910" y="3066554"/>
            <a:ext cx="2261351"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4 700</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
        <p:nvSpPr>
          <p:cNvPr id="18" name="textruta 17">
            <a:extLst>
              <a:ext uri="{FF2B5EF4-FFF2-40B4-BE49-F238E27FC236}">
                <a16:creationId xmlns:a16="http://schemas.microsoft.com/office/drawing/2014/main" id="{0D731340-90D7-7764-0548-D61016818D6C}"/>
              </a:ext>
            </a:extLst>
          </p:cNvPr>
          <p:cNvSpPr txBox="1"/>
          <p:nvPr/>
        </p:nvSpPr>
        <p:spPr>
          <a:xfrm>
            <a:off x="3295690" y="4343958"/>
            <a:ext cx="2295641" cy="1431161"/>
          </a:xfrm>
          <a:prstGeom prst="rect">
            <a:avLst/>
          </a:prstGeom>
          <a:noFill/>
        </p:spPr>
        <p:txBody>
          <a:bodyPr wrap="square">
            <a:spAutoFit/>
          </a:bodyPr>
          <a:lstStyle/>
          <a:p>
            <a:pPr marL="30163">
              <a:spcAft>
                <a:spcPts val="1800"/>
              </a:spcAft>
              <a:defRPr/>
            </a:pPr>
            <a:r>
              <a:rPr kumimoji="0" lang="sv-SE" sz="1800" b="1" i="0"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Sjuklön </a:t>
            </a:r>
            <a:r>
              <a:rPr kumimoji="0" lang="sv-SE" sz="1800" b="1" i="0" strike="noStrike" kern="1200" cap="none" spc="0" normalizeH="0" noProof="0">
                <a:ln>
                  <a:noFill/>
                </a:ln>
                <a:solidFill>
                  <a:prstClr val="black"/>
                </a:solidFill>
                <a:effectLst/>
                <a:uLnTx/>
                <a:uFill>
                  <a:solidFill>
                    <a:srgbClr val="4D4D4D"/>
                  </a:solidFill>
                </a:uFill>
                <a:ea typeface="Helvetica Neue" panose="02000503000000020004" pitchFamily="2" charset="0"/>
                <a:cs typeface="Arial" panose="020B0604020202020204" pitchFamily="34" charset="0"/>
              </a:rPr>
              <a:t>från din arbetsgivare.</a:t>
            </a:r>
            <a:endParaRPr lang="sv-SE" b="1" noProof="0">
              <a:solidFill>
                <a:prstClr val="black"/>
              </a:solidFill>
              <a:uFill>
                <a:solidFill>
                  <a:srgbClr val="4D4D4D"/>
                </a:solidFill>
              </a:uFill>
              <a:ea typeface="Helvetica Neue" panose="02000503000000020004" pitchFamily="2" charset="0"/>
              <a:cs typeface="Arial" panose="020B0604020202020204" pitchFamily="34" charset="0"/>
            </a:endParaRPr>
          </a:p>
          <a:p>
            <a:pPr marL="30163">
              <a:spcAft>
                <a:spcPts val="1800"/>
              </a:spcAft>
              <a:defRPr/>
            </a:pPr>
            <a:r>
              <a:rPr lang="sv-SE">
                <a:effectLst/>
              </a:rPr>
              <a:t>Cirka 10 % av den </a:t>
            </a:r>
            <a:br>
              <a:rPr lang="sv-SE">
                <a:effectLst/>
              </a:rPr>
            </a:br>
            <a:r>
              <a:rPr lang="sv-SE">
                <a:effectLst/>
              </a:rPr>
              <a:t>lön du går miste om.</a:t>
            </a:r>
          </a:p>
        </p:txBody>
      </p:sp>
      <p:sp>
        <p:nvSpPr>
          <p:cNvPr id="26" name="textruta 25">
            <a:extLst>
              <a:ext uri="{FF2B5EF4-FFF2-40B4-BE49-F238E27FC236}">
                <a16:creationId xmlns:a16="http://schemas.microsoft.com/office/drawing/2014/main" id="{FCDC9478-2FC4-6B25-C9E7-9E2E3686CCD4}"/>
              </a:ext>
            </a:extLst>
          </p:cNvPr>
          <p:cNvSpPr txBox="1"/>
          <p:nvPr/>
        </p:nvSpPr>
        <p:spPr>
          <a:xfrm>
            <a:off x="5325657" y="3066554"/>
            <a:ext cx="711858" cy="707886"/>
          </a:xfrm>
          <a:prstGeom prst="rect">
            <a:avLst/>
          </a:prstGeom>
          <a:noFill/>
        </p:spPr>
        <p:txBody>
          <a:bodyPr wrap="square">
            <a:spAutoFit/>
          </a:bodyPr>
          <a:lstStyle/>
          <a:p>
            <a:pPr algn="ctr"/>
            <a:r>
              <a:rPr lang="sv-SE" sz="4000">
                <a:latin typeface="+mj-lt"/>
              </a:rPr>
              <a:t>+</a:t>
            </a:r>
          </a:p>
        </p:txBody>
      </p:sp>
      <p:sp>
        <p:nvSpPr>
          <p:cNvPr id="25" name="textruta 24">
            <a:extLst>
              <a:ext uri="{FF2B5EF4-FFF2-40B4-BE49-F238E27FC236}">
                <a16:creationId xmlns:a16="http://schemas.microsoft.com/office/drawing/2014/main" id="{E64FF3D2-4ECA-BD04-F5DA-03088B5DAF90}"/>
              </a:ext>
            </a:extLst>
          </p:cNvPr>
          <p:cNvSpPr txBox="1"/>
          <p:nvPr/>
        </p:nvSpPr>
        <p:spPr>
          <a:xfrm>
            <a:off x="5776885" y="4343958"/>
            <a:ext cx="2784979" cy="1431161"/>
          </a:xfrm>
          <a:prstGeom prst="rect">
            <a:avLst/>
          </a:prstGeom>
          <a:noFill/>
        </p:spPr>
        <p:txBody>
          <a:bodyPr wrap="square">
            <a:spAutoFit/>
          </a:bodyPr>
          <a:lstStyle/>
          <a:p>
            <a:pPr marL="30163">
              <a:spcAft>
                <a:spcPts val="1800"/>
              </a:spcAft>
              <a:defRPr/>
            </a:pPr>
            <a:r>
              <a:rPr kumimoji="0" lang="sv-SE" sz="1800" b="1" i="0" u="none"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Utfyllnad på din </a:t>
            </a:r>
            <a:r>
              <a:rPr kumimoji="0" lang="sv-SE" sz="1800" b="1" i="0" strike="noStrike" kern="1200" cap="none" spc="0" normalizeH="0" baseline="0" noProof="0">
                <a:ln>
                  <a:noFill/>
                </a:ln>
                <a:solidFill>
                  <a:prstClr val="black"/>
                </a:solidFill>
                <a:effectLst/>
                <a:uLnTx/>
                <a:uFillTx/>
                <a:ea typeface="Helvetica Neue" panose="02000503000000020004" pitchFamily="2" charset="0"/>
                <a:cs typeface="Arial" panose="020B0604020202020204" pitchFamily="34" charset="0"/>
              </a:rPr>
              <a:t>lön </a:t>
            </a:r>
            <a:r>
              <a:rPr kumimoji="0" lang="sv-SE" sz="1800" b="1" i="0" strike="noStrike" kern="1200" cap="none" spc="0" normalizeH="0" noProof="0">
                <a:ln>
                  <a:noFill/>
                </a:ln>
                <a:solidFill>
                  <a:prstClr val="black"/>
                </a:solidFill>
                <a:effectLst/>
                <a:uLnTx/>
                <a:uFill>
                  <a:solidFill>
                    <a:srgbClr val="4D4D4D"/>
                  </a:solidFill>
                </a:uFill>
                <a:ea typeface="Helvetica Neue" panose="02000503000000020004" pitchFamily="2" charset="0"/>
                <a:cs typeface="Arial" panose="020B0604020202020204" pitchFamily="34" charset="0"/>
              </a:rPr>
              <a:t>från din arbetsgivare.</a:t>
            </a:r>
            <a:endParaRPr lang="sv-SE" b="1" noProof="0">
              <a:solidFill>
                <a:prstClr val="black"/>
              </a:solidFill>
              <a:uFill>
                <a:solidFill>
                  <a:srgbClr val="4D4D4D"/>
                </a:solidFill>
              </a:uFill>
              <a:ea typeface="Helvetica Neue" panose="02000503000000020004" pitchFamily="2" charset="0"/>
              <a:cs typeface="Arial" panose="020B0604020202020204" pitchFamily="34" charset="0"/>
            </a:endParaRPr>
          </a:p>
          <a:p>
            <a:pPr marL="30163">
              <a:spcAft>
                <a:spcPts val="1800"/>
              </a:spcAft>
              <a:defRPr/>
            </a:pPr>
            <a:r>
              <a:rPr lang="sv-SE">
                <a:effectLst/>
              </a:rPr>
              <a:t>Om din lön överstiger ”taket” på 43 </a:t>
            </a:r>
            <a:r>
              <a:rPr lang="sv-SE"/>
              <a:t>7</a:t>
            </a:r>
            <a:r>
              <a:rPr lang="sv-SE">
                <a:effectLst/>
              </a:rPr>
              <a:t>50 kr/mån.</a:t>
            </a:r>
          </a:p>
        </p:txBody>
      </p:sp>
      <p:sp>
        <p:nvSpPr>
          <p:cNvPr id="19" name="textruta 18">
            <a:extLst>
              <a:ext uri="{FF2B5EF4-FFF2-40B4-BE49-F238E27FC236}">
                <a16:creationId xmlns:a16="http://schemas.microsoft.com/office/drawing/2014/main" id="{082222F9-7A5C-DF05-203B-C953EA9EBDAF}"/>
              </a:ext>
            </a:extLst>
          </p:cNvPr>
          <p:cNvSpPr txBox="1"/>
          <p:nvPr/>
        </p:nvSpPr>
        <p:spPr>
          <a:xfrm>
            <a:off x="7905875" y="3066554"/>
            <a:ext cx="728301" cy="707886"/>
          </a:xfrm>
          <a:prstGeom prst="rect">
            <a:avLst/>
          </a:prstGeom>
          <a:noFill/>
        </p:spPr>
        <p:txBody>
          <a:bodyPr wrap="square">
            <a:spAutoFit/>
          </a:bodyPr>
          <a:lstStyle/>
          <a:p>
            <a:pPr algn="ctr"/>
            <a:r>
              <a:rPr lang="sv-SE" sz="4000">
                <a:latin typeface="+mj-lt"/>
              </a:rPr>
              <a:t>=</a:t>
            </a:r>
          </a:p>
        </p:txBody>
      </p:sp>
      <p:sp>
        <p:nvSpPr>
          <p:cNvPr id="21" name="Platshållare för innehåll 11">
            <a:extLst>
              <a:ext uri="{FF2B5EF4-FFF2-40B4-BE49-F238E27FC236}">
                <a16:creationId xmlns:a16="http://schemas.microsoft.com/office/drawing/2014/main" id="{166145BF-7BB4-E451-F4C2-FB5E65971023}"/>
              </a:ext>
            </a:extLst>
          </p:cNvPr>
          <p:cNvSpPr txBox="1">
            <a:spLocks/>
          </p:cNvSpPr>
          <p:nvPr/>
        </p:nvSpPr>
        <p:spPr>
          <a:xfrm>
            <a:off x="8614030" y="3066554"/>
            <a:ext cx="2838668"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42 700 kr</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
        <p:nvSpPr>
          <p:cNvPr id="22" name="textruta 21">
            <a:extLst>
              <a:ext uri="{FF2B5EF4-FFF2-40B4-BE49-F238E27FC236}">
                <a16:creationId xmlns:a16="http://schemas.microsoft.com/office/drawing/2014/main" id="{DA93003A-5303-E07B-72D7-C860F0ECB541}"/>
              </a:ext>
            </a:extLst>
          </p:cNvPr>
          <p:cNvSpPr txBox="1"/>
          <p:nvPr/>
        </p:nvSpPr>
        <p:spPr>
          <a:xfrm>
            <a:off x="8834887" y="4358948"/>
            <a:ext cx="2410962" cy="1200329"/>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strike="noStrike" kern="1200" cap="none" spc="0" normalizeH="0" baseline="0" noProof="0">
                <a:ln>
                  <a:noFill/>
                </a:ln>
                <a:solidFill>
                  <a:prstClr val="black"/>
                </a:solidFill>
                <a:effectLst/>
                <a:uLnTx/>
                <a:uFillTx/>
                <a:latin typeface="+mj-lt"/>
                <a:ea typeface="Helvetica Neue" panose="02000503000000020004" pitchFamily="2" charset="0"/>
                <a:cs typeface="Arial" panose="020B0604020202020204" pitchFamily="34" charset="0"/>
              </a:rPr>
              <a:t>Total ersättning per månad, </a:t>
            </a:r>
            <a:r>
              <a:rPr kumimoji="0" lang="sv-SE" sz="1800" b="1" i="0" strike="noStrike" kern="1200" cap="none" spc="0" normalizeH="0" noProof="0">
                <a:ln>
                  <a:noFill/>
                </a:ln>
                <a:solidFill>
                  <a:prstClr val="black"/>
                </a:solidFill>
                <a:effectLst/>
                <a:uLnTx/>
                <a:uFill>
                  <a:solidFill>
                    <a:srgbClr val="4D4D4D"/>
                  </a:solidFill>
                </a:uFill>
                <a:latin typeface="+mj-lt"/>
                <a:ea typeface="Helvetica Neue" panose="02000503000000020004" pitchFamily="2" charset="0"/>
                <a:cs typeface="Arial" panose="020B0604020202020204" pitchFamily="34" charset="0"/>
              </a:rPr>
              <a:t>varav </a:t>
            </a:r>
            <a:r>
              <a:rPr lang="sv-SE" b="1">
                <a:solidFill>
                  <a:prstClr val="black"/>
                </a:solidFill>
                <a:uFill>
                  <a:solidFill>
                    <a:srgbClr val="4D4D4D"/>
                  </a:solidFill>
                </a:uFill>
                <a:latin typeface="+mj-lt"/>
                <a:ea typeface="Helvetica Neue" panose="02000503000000020004" pitchFamily="2" charset="0"/>
                <a:cs typeface="Arial" panose="020B0604020202020204" pitchFamily="34" charset="0"/>
              </a:rPr>
              <a:t>7 700</a:t>
            </a:r>
            <a:r>
              <a:rPr kumimoji="0" lang="sv-SE" sz="1800" b="1" i="0" strike="noStrike" kern="1200" cap="none" spc="0" normalizeH="0" noProof="0">
                <a:ln>
                  <a:noFill/>
                </a:ln>
                <a:solidFill>
                  <a:prstClr val="black"/>
                </a:solidFill>
                <a:effectLst/>
                <a:uLnTx/>
                <a:uFill>
                  <a:solidFill>
                    <a:srgbClr val="4D4D4D"/>
                  </a:solidFill>
                </a:uFill>
                <a:latin typeface="+mj-lt"/>
                <a:ea typeface="Helvetica Neue" panose="02000503000000020004" pitchFamily="2" charset="0"/>
                <a:cs typeface="Arial" panose="020B0604020202020204" pitchFamily="34" charset="0"/>
              </a:rPr>
              <a:t> kr från din arbetsgivare!</a:t>
            </a:r>
          </a:p>
        </p:txBody>
      </p:sp>
      <p:sp>
        <p:nvSpPr>
          <p:cNvPr id="24" name="Platshållare för innehåll 11">
            <a:extLst>
              <a:ext uri="{FF2B5EF4-FFF2-40B4-BE49-F238E27FC236}">
                <a16:creationId xmlns:a16="http://schemas.microsoft.com/office/drawing/2014/main" id="{253D0263-B473-73A0-30E1-E4313FAC4D72}"/>
              </a:ext>
            </a:extLst>
          </p:cNvPr>
          <p:cNvSpPr txBox="1">
            <a:spLocks/>
          </p:cNvSpPr>
          <p:nvPr/>
        </p:nvSpPr>
        <p:spPr>
          <a:xfrm>
            <a:off x="5843830" y="3066554"/>
            <a:ext cx="2261351"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3 000</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4D4D4D"/>
                </a:solidFill>
                <a:effectLst/>
                <a:uLnTx/>
                <a:uFillTx/>
                <a:latin typeface="Rockwell" panose="02060603020205020403" pitchFamily="18" charset="77"/>
              </a:rPr>
              <a:t>|</a:t>
            </a:r>
          </a:p>
        </p:txBody>
      </p:sp>
    </p:spTree>
    <p:extLst>
      <p:ext uri="{BB962C8B-B14F-4D97-AF65-F5344CB8AC3E}">
        <p14:creationId xmlns:p14="http://schemas.microsoft.com/office/powerpoint/2010/main" val="3302544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500"/>
                                        <p:tgtEl>
                                          <p:spTgt spid="17">
                                            <p:txEl>
                                              <p:pRg st="1" end="1"/>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500"/>
                                        <p:tgtEl>
                                          <p:spTgt spid="1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xEl>
                                              <p:pRg st="1" end="1"/>
                                            </p:txEl>
                                          </p:spTgt>
                                        </p:tgtEl>
                                        <p:attrNameLst>
                                          <p:attrName>style.visibility</p:attrName>
                                        </p:attrNameLst>
                                      </p:cBhvr>
                                      <p:to>
                                        <p:strVal val="visible"/>
                                      </p:to>
                                    </p:set>
                                    <p:animEffect transition="in" filter="fade">
                                      <p:cBhvr>
                                        <p:cTn id="54" dur="500"/>
                                        <p:tgtEl>
                                          <p:spTgt spid="24">
                                            <p:txEl>
                                              <p:pRg st="1" end="1"/>
                                            </p:txEl>
                                          </p:spTgt>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fade">
                                      <p:cBhvr>
                                        <p:cTn id="58" dur="500"/>
                                        <p:tgtEl>
                                          <p:spTgt spid="25">
                                            <p:txEl>
                                              <p:pRg st="0" end="0"/>
                                            </p:txEl>
                                          </p:spTgt>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5">
                                            <p:txEl>
                                              <p:pRg st="1" end="1"/>
                                            </p:txEl>
                                          </p:spTgt>
                                        </p:tgtEl>
                                        <p:attrNameLst>
                                          <p:attrName>style.visibility</p:attrName>
                                        </p:attrNameLst>
                                      </p:cBhvr>
                                      <p:to>
                                        <p:strVal val="visible"/>
                                      </p:to>
                                    </p:set>
                                    <p:animEffect transition="in" filter="fade">
                                      <p:cBhvr>
                                        <p:cTn id="62" dur="500"/>
                                        <p:tgtEl>
                                          <p:spTgt spid="2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1">
                                            <p:txEl>
                                              <p:pRg st="1" end="1"/>
                                            </p:txEl>
                                          </p:spTgt>
                                        </p:tgtEl>
                                        <p:attrNameLst>
                                          <p:attrName>style.visibility</p:attrName>
                                        </p:attrNameLst>
                                      </p:cBhvr>
                                      <p:to>
                                        <p:strVal val="visible"/>
                                      </p:to>
                                    </p:set>
                                    <p:animEffect transition="in" filter="fade">
                                      <p:cBhvr>
                                        <p:cTn id="75" dur="500"/>
                                        <p:tgtEl>
                                          <p:spTgt spid="21">
                                            <p:txEl>
                                              <p:pRg st="1" end="1"/>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uiExpand="1" build="p"/>
      <p:bldP spid="15" grpId="0"/>
      <p:bldP spid="17" grpId="0" uiExpand="1" build="p"/>
      <p:bldP spid="18" grpId="0" uiExpand="1" build="p"/>
      <p:bldP spid="26" grpId="0"/>
      <p:bldP spid="25" grpId="0" uiExpand="1" build="p"/>
      <p:bldP spid="19" grpId="0"/>
      <p:bldP spid="21" grpId="0" uiExpand="1" build="p"/>
      <p:bldP spid="22" grpId="0"/>
      <p:bldP spid="2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ED146B-5F0E-A832-8127-6F1538F0BA5C}"/>
              </a:ext>
            </a:extLst>
          </p:cNvPr>
          <p:cNvSpPr>
            <a:spLocks noGrp="1"/>
          </p:cNvSpPr>
          <p:nvPr>
            <p:ph type="title"/>
          </p:nvPr>
        </p:nvSpPr>
        <p:spPr/>
        <p:txBody>
          <a:bodyPr/>
          <a:lstStyle/>
          <a:p>
            <a:r>
              <a:rPr lang="sv-SE" b="0" dirty="0">
                <a:solidFill>
                  <a:srgbClr val="4D4D4D"/>
                </a:solidFill>
              </a:rPr>
              <a:t>Räkneexempel: </a:t>
            </a:r>
            <a:br>
              <a:rPr lang="sv-SE" b="0" dirty="0">
                <a:solidFill>
                  <a:srgbClr val="4D4D4D"/>
                </a:solidFill>
              </a:rPr>
            </a:br>
            <a:r>
              <a:rPr lang="sv-SE" b="0" dirty="0">
                <a:solidFill>
                  <a:srgbClr val="4D4D4D"/>
                </a:solidFill>
              </a:rPr>
              <a:t>Stukad fotled</a:t>
            </a:r>
          </a:p>
        </p:txBody>
      </p:sp>
      <p:sp>
        <p:nvSpPr>
          <p:cNvPr id="9" name="Platshållare för text 8">
            <a:extLst>
              <a:ext uri="{FF2B5EF4-FFF2-40B4-BE49-F238E27FC236}">
                <a16:creationId xmlns:a16="http://schemas.microsoft.com/office/drawing/2014/main" id="{4B2F77ED-E21D-7B55-4BD6-42088CD2AA7A}"/>
              </a:ext>
            </a:extLst>
          </p:cNvPr>
          <p:cNvSpPr>
            <a:spLocks noGrp="1"/>
          </p:cNvSpPr>
          <p:nvPr>
            <p:ph type="body" sz="quarter" idx="15"/>
          </p:nvPr>
        </p:nvSpPr>
        <p:spPr/>
        <p:txBody>
          <a:bodyPr/>
          <a:lstStyle/>
          <a:p>
            <a:r>
              <a:rPr lang="sv-SE" b="0" dirty="0">
                <a:solidFill>
                  <a:srgbClr val="4D4D4D"/>
                </a:solidFill>
                <a:latin typeface="Ziggurat HTF-Black" pitchFamily="50" charset="0"/>
              </a:rPr>
              <a:t>Få hjälp att tillfriskna</a:t>
            </a:r>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46DF8A2F-79FB-A841-DE8D-7153B338785B}"/>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4" name="Bild 3">
            <a:extLst>
              <a:ext uri="{FF2B5EF4-FFF2-40B4-BE49-F238E27FC236}">
                <a16:creationId xmlns:a16="http://schemas.microsoft.com/office/drawing/2014/main" id="{D50BCCDC-5841-9560-1488-D599C43FA47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9762" b="39762"/>
          <a:stretch/>
        </p:blipFill>
        <p:spPr>
          <a:xfrm>
            <a:off x="0" y="2578307"/>
            <a:ext cx="12206990" cy="4289393"/>
          </a:xfrm>
          <a:prstGeom prst="rect">
            <a:avLst/>
          </a:prstGeom>
        </p:spPr>
      </p:pic>
      <p:sp>
        <p:nvSpPr>
          <p:cNvPr id="7" name="textruta 6">
            <a:extLst>
              <a:ext uri="{FF2B5EF4-FFF2-40B4-BE49-F238E27FC236}">
                <a16:creationId xmlns:a16="http://schemas.microsoft.com/office/drawing/2014/main" id="{FC3578AF-DEA9-F99D-CD1E-04E68EDDE02A}"/>
              </a:ext>
            </a:extLst>
          </p:cNvPr>
          <p:cNvSpPr txBox="1"/>
          <p:nvPr/>
        </p:nvSpPr>
        <p:spPr>
          <a:xfrm>
            <a:off x="664233" y="3112365"/>
            <a:ext cx="10780700" cy="400110"/>
          </a:xfrm>
          <a:prstGeom prst="rect">
            <a:avLst/>
          </a:prstGeom>
          <a:noFill/>
        </p:spPr>
        <p:txBody>
          <a:bodyPr wrap="square">
            <a:spAutoFit/>
          </a:bodyPr>
          <a:lstStyle/>
          <a:p>
            <a:r>
              <a:rPr lang="sv-SE" sz="2000" b="1" err="1">
                <a:effectLst/>
                <a:latin typeface="Arial" panose="020B0604020202020204" pitchFamily="34" charset="0"/>
                <a:ea typeface="Helvetica Neue" panose="02000503000000020004" pitchFamily="2" charset="0"/>
                <a:cs typeface="Arial" panose="020B0604020202020204" pitchFamily="34" charset="0"/>
              </a:rPr>
              <a:t>Iwona</a:t>
            </a:r>
            <a:r>
              <a:rPr lang="sv-SE" sz="2000" b="1">
                <a:effectLst/>
                <a:latin typeface="Arial" panose="020B0604020202020204" pitchFamily="34" charset="0"/>
                <a:ea typeface="Helvetica Neue" panose="02000503000000020004" pitchFamily="2" charset="0"/>
                <a:cs typeface="Arial" panose="020B0604020202020204" pitchFamily="34" charset="0"/>
              </a:rPr>
              <a:t>, 47 år, ramlar med sin cykel på väg till jobbet (färdolycksfall) och stukar fotleden.</a:t>
            </a:r>
          </a:p>
        </p:txBody>
      </p:sp>
      <p:sp>
        <p:nvSpPr>
          <p:cNvPr id="12" name="textruta 11">
            <a:extLst>
              <a:ext uri="{FF2B5EF4-FFF2-40B4-BE49-F238E27FC236}">
                <a16:creationId xmlns:a16="http://schemas.microsoft.com/office/drawing/2014/main" id="{C480766F-91B4-808B-D9EF-015263DCA15D}"/>
              </a:ext>
            </a:extLst>
          </p:cNvPr>
          <p:cNvSpPr txBox="1"/>
          <p:nvPr/>
        </p:nvSpPr>
        <p:spPr>
          <a:xfrm>
            <a:off x="664233" y="3697996"/>
            <a:ext cx="4432300" cy="1631216"/>
          </a:xfrm>
          <a:prstGeom prst="rect">
            <a:avLst/>
          </a:prstGeom>
          <a:noFill/>
        </p:spPr>
        <p:txBody>
          <a:bodyPr wrap="square" lIns="91440" tIns="45720" rIns="91440" bIns="45720" anchor="t">
            <a:spAutoFit/>
          </a:bodyPr>
          <a:lstStyle/>
          <a:p>
            <a:pPr>
              <a:spcAft>
                <a:spcPts val="600"/>
              </a:spcAft>
            </a:pPr>
            <a:r>
              <a:rPr lang="sv-SE" b="1">
                <a:effectLst/>
                <a:latin typeface="Arial"/>
                <a:ea typeface="Helvetica Neue" panose="02000503000000020004" pitchFamily="2" charset="0"/>
                <a:cs typeface="Arial"/>
              </a:rPr>
              <a:t>Sjukskrivning:</a:t>
            </a:r>
            <a:r>
              <a:rPr lang="sv-SE">
                <a:effectLst/>
                <a:latin typeface="Arial"/>
                <a:ea typeface="Helvetica Neue" panose="02000503000000020004" pitchFamily="2" charset="0"/>
                <a:cs typeface="Arial"/>
              </a:rPr>
              <a:t> 7 dagar. </a:t>
            </a:r>
            <a:endParaRPr lang="sv-SE">
              <a:latin typeface="Arial"/>
              <a:cs typeface="Arial"/>
            </a:endParaRPr>
          </a:p>
          <a:p>
            <a:pPr>
              <a:spcAft>
                <a:spcPts val="600"/>
              </a:spcAft>
            </a:pPr>
            <a:r>
              <a:rPr lang="sv-SE" b="1">
                <a:effectLst/>
                <a:latin typeface="Arial" panose="020B0604020202020204" pitchFamily="34" charset="0"/>
                <a:ea typeface="Helvetica Neue" panose="02000503000000020004" pitchFamily="2" charset="0"/>
                <a:cs typeface="Arial" panose="020B0604020202020204" pitchFamily="34" charset="0"/>
              </a:rPr>
              <a:t>Kostnader:</a:t>
            </a:r>
            <a:r>
              <a:rPr lang="sv-SE">
                <a:effectLst/>
                <a:latin typeface="Arial" panose="020B0604020202020204" pitchFamily="34" charset="0"/>
                <a:ea typeface="Helvetica Neue" panose="02000503000000020004" pitchFamily="2" charset="0"/>
                <a:cs typeface="Arial" panose="020B0604020202020204" pitchFamily="34" charset="0"/>
              </a:rPr>
              <a:t> Läkarvård, mediciner och sjukresa på 900 kr.</a:t>
            </a:r>
          </a:p>
          <a:p>
            <a:pPr>
              <a:spcAft>
                <a:spcPts val="600"/>
              </a:spcAft>
            </a:pPr>
            <a:r>
              <a:rPr lang="sv-SE" b="1">
                <a:effectLst/>
                <a:latin typeface="Arial" panose="020B0604020202020204" pitchFamily="34" charset="0"/>
                <a:ea typeface="Helvetica Neue" panose="02000503000000020004" pitchFamily="2" charset="0"/>
                <a:cs typeface="Arial" panose="020B0604020202020204" pitchFamily="34" charset="0"/>
              </a:rPr>
              <a:t>Efter sjukskrivning:</a:t>
            </a:r>
            <a:r>
              <a:rPr lang="sv-SE">
                <a:effectLst/>
                <a:latin typeface="Arial" panose="020B0604020202020204" pitchFamily="34" charset="0"/>
                <a:ea typeface="Helvetica Neue" panose="02000503000000020004" pitchFamily="2" charset="0"/>
                <a:cs typeface="Arial" panose="020B0604020202020204" pitchFamily="34" charset="0"/>
              </a:rPr>
              <a:t> </a:t>
            </a:r>
            <a:r>
              <a:rPr lang="sv-SE" err="1">
                <a:effectLst/>
                <a:latin typeface="Arial" panose="020B0604020202020204" pitchFamily="34" charset="0"/>
                <a:ea typeface="Helvetica Neue" panose="02000503000000020004" pitchFamily="2" charset="0"/>
                <a:cs typeface="Arial" panose="020B0604020202020204" pitchFamily="34" charset="0"/>
              </a:rPr>
              <a:t>Iwonas</a:t>
            </a:r>
            <a:r>
              <a:rPr lang="sv-SE">
                <a:effectLst/>
                <a:latin typeface="Arial" panose="020B0604020202020204" pitchFamily="34" charset="0"/>
                <a:ea typeface="Helvetica Neue" panose="02000503000000020004" pitchFamily="2" charset="0"/>
                <a:cs typeface="Arial" panose="020B0604020202020204" pitchFamily="34" charset="0"/>
              </a:rPr>
              <a:t> skada har läkt utan några kvarstående besvär. </a:t>
            </a:r>
          </a:p>
        </p:txBody>
      </p:sp>
      <p:sp>
        <p:nvSpPr>
          <p:cNvPr id="16" name="textruta 15">
            <a:extLst>
              <a:ext uri="{FF2B5EF4-FFF2-40B4-BE49-F238E27FC236}">
                <a16:creationId xmlns:a16="http://schemas.microsoft.com/office/drawing/2014/main" id="{960956DF-F30D-2D55-52EE-BF624AF355ED}"/>
              </a:ext>
            </a:extLst>
          </p:cNvPr>
          <p:cNvSpPr txBox="1"/>
          <p:nvPr/>
        </p:nvSpPr>
        <p:spPr>
          <a:xfrm>
            <a:off x="4831870" y="3778776"/>
            <a:ext cx="728301" cy="707886"/>
          </a:xfrm>
          <a:prstGeom prst="rect">
            <a:avLst/>
          </a:prstGeom>
          <a:noFill/>
        </p:spPr>
        <p:txBody>
          <a:bodyPr wrap="square">
            <a:spAutoFit/>
          </a:bodyPr>
          <a:lstStyle/>
          <a:p>
            <a:pPr algn="ctr"/>
            <a:r>
              <a:rPr lang="sv-SE" sz="4000">
                <a:latin typeface="+mj-lt"/>
              </a:rPr>
              <a:t>=</a:t>
            </a:r>
          </a:p>
        </p:txBody>
      </p:sp>
      <p:sp>
        <p:nvSpPr>
          <p:cNvPr id="13" name="textruta 12">
            <a:extLst>
              <a:ext uri="{FF2B5EF4-FFF2-40B4-BE49-F238E27FC236}">
                <a16:creationId xmlns:a16="http://schemas.microsoft.com/office/drawing/2014/main" id="{FAB7C9EC-6764-909A-115F-522FB38682C5}"/>
              </a:ext>
            </a:extLst>
          </p:cNvPr>
          <p:cNvSpPr txBox="1"/>
          <p:nvPr/>
        </p:nvSpPr>
        <p:spPr>
          <a:xfrm>
            <a:off x="5708272" y="3697996"/>
            <a:ext cx="4275699" cy="1261884"/>
          </a:xfrm>
          <a:prstGeom prst="rect">
            <a:avLst/>
          </a:prstGeom>
          <a:noFill/>
        </p:spPr>
        <p:txBody>
          <a:bodyPr wrap="square">
            <a:spAutoFit/>
          </a:bodyPr>
          <a:lstStyle/>
          <a:p>
            <a:r>
              <a:rPr lang="sv-SE" sz="4000" dirty="0">
                <a:latin typeface="Ziggurat HTF-Black" pitchFamily="50" charset="0"/>
                <a:cs typeface="Arial" panose="020B0604020202020204" pitchFamily="34" charset="0"/>
              </a:rPr>
              <a:t>ca 900 kr</a:t>
            </a:r>
          </a:p>
          <a:p>
            <a:endParaRPr lang="sv-SE" dirty="0">
              <a:effectLst/>
              <a:latin typeface="Arial" panose="020B0604020202020204" pitchFamily="34" charset="0"/>
              <a:cs typeface="Arial" panose="020B0604020202020204" pitchFamily="34" charset="0"/>
            </a:endParaRPr>
          </a:p>
          <a:p>
            <a:r>
              <a:rPr lang="sv-SE" dirty="0">
                <a:latin typeface="Arial" panose="020B0604020202020204" pitchFamily="34" charset="0"/>
                <a:ea typeface="Helvetica Neue" panose="02000503000000020004" pitchFamily="2" charset="0"/>
                <a:cs typeface="Arial" panose="020B0604020202020204" pitchFamily="34" charset="0"/>
              </a:rPr>
              <a:t>i</a:t>
            </a:r>
            <a:r>
              <a:rPr lang="sv-SE" dirty="0">
                <a:effectLst/>
                <a:latin typeface="Arial" panose="020B0604020202020204" pitchFamily="34" charset="0"/>
                <a:ea typeface="Helvetica Neue" panose="02000503000000020004" pitchFamily="2" charset="0"/>
                <a:cs typeface="Arial" panose="020B0604020202020204" pitchFamily="34" charset="0"/>
              </a:rPr>
              <a:t> ersättning </a:t>
            </a:r>
            <a:r>
              <a:rPr lang="sv-SE" dirty="0">
                <a:effectLst/>
                <a:uFill>
                  <a:solidFill>
                    <a:srgbClr val="4D4D4D"/>
                  </a:solidFill>
                </a:uFill>
                <a:latin typeface="Arial" panose="020B0604020202020204" pitchFamily="34" charset="0"/>
                <a:ea typeface="Helvetica Neue" panose="02000503000000020004" pitchFamily="2" charset="0"/>
                <a:cs typeface="Arial" panose="020B0604020202020204" pitchFamily="34" charset="0"/>
              </a:rPr>
              <a:t>från försäkringen TFA-KL. </a:t>
            </a:r>
            <a:endParaRPr lang="sv-SE" dirty="0">
              <a:effectLst/>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088058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DDF4"/>
        </a:solidFill>
        <a:effectLst/>
      </p:bgPr>
    </p:bg>
    <p:spTree>
      <p:nvGrpSpPr>
        <p:cNvPr id="1" name=""/>
        <p:cNvGrpSpPr/>
        <p:nvPr/>
      </p:nvGrpSpPr>
      <p:grpSpPr>
        <a:xfrm>
          <a:off x="0" y="0"/>
          <a:ext cx="0" cy="0"/>
          <a:chOff x="0" y="0"/>
          <a:chExt cx="0" cy="0"/>
        </a:xfrm>
      </p:grpSpPr>
      <p:sp>
        <p:nvSpPr>
          <p:cNvPr id="5" name="Rubrik 4"/>
          <p:cNvSpPr>
            <a:spLocks noGrp="1"/>
          </p:cNvSpPr>
          <p:nvPr>
            <p:ph type="title"/>
          </p:nvPr>
        </p:nvSpPr>
        <p:spPr>
          <a:xfrm>
            <a:off x="664233" y="2547082"/>
            <a:ext cx="4707867" cy="1785101"/>
          </a:xfrm>
        </p:spPr>
        <p:txBody>
          <a:bodyPr anchor="b"/>
          <a:lstStyle/>
          <a:p>
            <a:r>
              <a:rPr lang="sv-SE" sz="3600" b="0" dirty="0">
                <a:solidFill>
                  <a:srgbClr val="396BA4"/>
                </a:solidFill>
                <a:latin typeface="Ziggurat HTF-Black" pitchFamily="50" charset="0"/>
                <a:cs typeface="Arial" panose="020B0604020202020204" pitchFamily="34" charset="0"/>
              </a:rPr>
              <a:t>Grattis, du har en arbetsgivare med bra villkor!</a:t>
            </a:r>
          </a:p>
        </p:txBody>
      </p:sp>
      <p:sp>
        <p:nvSpPr>
          <p:cNvPr id="17" name="Rektangel 16">
            <a:extLst>
              <a:ext uri="{FF2B5EF4-FFF2-40B4-BE49-F238E27FC236}">
                <a16:creationId xmlns:a16="http://schemas.microsoft.com/office/drawing/2014/main" id="{7BAA8C94-33F4-7E66-FFA3-8D82EEE7DAB1}"/>
              </a:ex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EAA9FE7A-1478-D4E3-F6EB-CB3711706BE3}"/>
              </a:ext>
            </a:extLst>
          </p:cNvPr>
          <p:cNvSpPr txBox="1"/>
          <p:nvPr/>
        </p:nvSpPr>
        <p:spPr>
          <a:xfrm>
            <a:off x="6895293" y="910301"/>
            <a:ext cx="4635225" cy="830997"/>
          </a:xfrm>
          <a:prstGeom prst="rect">
            <a:avLst/>
          </a:prstGeom>
          <a:noFill/>
        </p:spPr>
        <p:txBody>
          <a:bodyPr wrap="square">
            <a:spAutoFit/>
          </a:bodyPr>
          <a:lstStyle/>
          <a:p>
            <a:pPr marL="0" indent="0">
              <a:buNone/>
            </a:pPr>
            <a:r>
              <a:rPr kumimoji="0" lang="sv-SE" sz="2400" u="none" strike="noStrike" kern="1200" cap="none" spc="0" normalizeH="0" baseline="0" noProof="0" dirty="0">
                <a:ln>
                  <a:noFill/>
                </a:ln>
                <a:solidFill>
                  <a:srgbClr val="396BA4"/>
                </a:solidFill>
                <a:effectLst/>
                <a:uLnTx/>
                <a:uFillTx/>
                <a:latin typeface="Ziggurat HTF-Black" pitchFamily="50" charset="0"/>
              </a:rPr>
              <a:t>Kollektivavtal påverkar bland annat din:</a:t>
            </a:r>
            <a:endParaRPr lang="sv-SE" sz="2400" dirty="0">
              <a:solidFill>
                <a:srgbClr val="396BA4"/>
              </a:solidFill>
              <a:latin typeface="Ziggurat HTF-Black" pitchFamily="50" charset="0"/>
            </a:endParaRPr>
          </a:p>
        </p:txBody>
      </p:sp>
      <p:pic>
        <p:nvPicPr>
          <p:cNvPr id="6" name="Bild 5" descr="Sandaler">
            <a:extLst>
              <a:ext uri="{FF2B5EF4-FFF2-40B4-BE49-F238E27FC236}">
                <a16:creationId xmlns:a16="http://schemas.microsoft.com/office/drawing/2014/main" id="{D99F3593-2C89-6851-13BD-9CDA96CE8A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0224" y="1958925"/>
            <a:ext cx="491258" cy="491258"/>
          </a:xfrm>
          <a:prstGeom prst="rect">
            <a:avLst/>
          </a:prstGeom>
        </p:spPr>
      </p:pic>
      <p:sp>
        <p:nvSpPr>
          <p:cNvPr id="11" name="textruta 10">
            <a:extLst>
              <a:ext uri="{FF2B5EF4-FFF2-40B4-BE49-F238E27FC236}">
                <a16:creationId xmlns:a16="http://schemas.microsoft.com/office/drawing/2014/main" id="{51F3EE10-54C7-4ABD-1F88-9B78FED693B3}"/>
              </a:ext>
            </a:extLst>
          </p:cNvPr>
          <p:cNvSpPr txBox="1"/>
          <p:nvPr/>
        </p:nvSpPr>
        <p:spPr>
          <a:xfrm>
            <a:off x="7597480" y="1989111"/>
            <a:ext cx="3097810" cy="430887"/>
          </a:xfrm>
          <a:prstGeom prst="rect">
            <a:avLst/>
          </a:prstGeom>
          <a:noFill/>
        </p:spPr>
        <p:txBody>
          <a:bodyPr wrap="square">
            <a:spAutoFit/>
          </a:bodyPr>
          <a:lstStyle/>
          <a:p>
            <a:r>
              <a:rPr lang="sv-SE" sz="2200" dirty="0"/>
              <a:t>Semester</a:t>
            </a:r>
          </a:p>
        </p:txBody>
      </p:sp>
      <p:pic>
        <p:nvPicPr>
          <p:cNvPr id="4" name="Bild 3" descr="Miniräknare">
            <a:extLst>
              <a:ext uri="{FF2B5EF4-FFF2-40B4-BE49-F238E27FC236}">
                <a16:creationId xmlns:a16="http://schemas.microsoft.com/office/drawing/2014/main" id="{42D405E4-FDE2-58A8-1E0C-0516B6B3094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00412" y="2652705"/>
            <a:ext cx="490882" cy="490882"/>
          </a:xfrm>
          <a:prstGeom prst="rect">
            <a:avLst/>
          </a:prstGeom>
        </p:spPr>
      </p:pic>
      <p:sp>
        <p:nvSpPr>
          <p:cNvPr id="16" name="textruta 15">
            <a:extLst>
              <a:ext uri="{FF2B5EF4-FFF2-40B4-BE49-F238E27FC236}">
                <a16:creationId xmlns:a16="http://schemas.microsoft.com/office/drawing/2014/main" id="{1B562EEB-FF73-E992-8D03-B3C075CDB2DD}"/>
              </a:ext>
            </a:extLst>
          </p:cNvPr>
          <p:cNvSpPr txBox="1"/>
          <p:nvPr/>
        </p:nvSpPr>
        <p:spPr>
          <a:xfrm>
            <a:off x="7597480" y="2679854"/>
            <a:ext cx="3097810" cy="430887"/>
          </a:xfrm>
          <a:prstGeom prst="rect">
            <a:avLst/>
          </a:prstGeom>
          <a:noFill/>
        </p:spPr>
        <p:txBody>
          <a:bodyPr wrap="square">
            <a:spAutoFit/>
          </a:bodyPr>
          <a:lstStyle/>
          <a:p>
            <a:r>
              <a:rPr lang="sv-SE" sz="2200"/>
              <a:t>Lön och ersättningar</a:t>
            </a:r>
          </a:p>
        </p:txBody>
      </p:sp>
      <p:pic>
        <p:nvPicPr>
          <p:cNvPr id="3" name="Bild 2" descr="Baby">
            <a:extLst>
              <a:ext uri="{FF2B5EF4-FFF2-40B4-BE49-F238E27FC236}">
                <a16:creationId xmlns:a16="http://schemas.microsoft.com/office/drawing/2014/main" id="{3A8DF94B-2E86-6F33-84DB-8A175B8ABD5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00412" y="3346109"/>
            <a:ext cx="490882" cy="490882"/>
          </a:xfrm>
          <a:prstGeom prst="rect">
            <a:avLst/>
          </a:prstGeom>
        </p:spPr>
      </p:pic>
      <p:sp>
        <p:nvSpPr>
          <p:cNvPr id="18" name="textruta 17">
            <a:extLst>
              <a:ext uri="{FF2B5EF4-FFF2-40B4-BE49-F238E27FC236}">
                <a16:creationId xmlns:a16="http://schemas.microsoft.com/office/drawing/2014/main" id="{BA46E571-47E0-A52B-3B16-D17FB782FCE5}"/>
              </a:ext>
            </a:extLst>
          </p:cNvPr>
          <p:cNvSpPr txBox="1"/>
          <p:nvPr/>
        </p:nvSpPr>
        <p:spPr>
          <a:xfrm>
            <a:off x="7597480" y="3370597"/>
            <a:ext cx="3097810" cy="430887"/>
          </a:xfrm>
          <a:prstGeom prst="rect">
            <a:avLst/>
          </a:prstGeom>
          <a:noFill/>
        </p:spPr>
        <p:txBody>
          <a:bodyPr wrap="square">
            <a:spAutoFit/>
          </a:bodyPr>
          <a:lstStyle/>
          <a:p>
            <a:r>
              <a:rPr lang="sv-SE" sz="2200"/>
              <a:t>Föräldraledighet </a:t>
            </a:r>
          </a:p>
        </p:txBody>
      </p:sp>
      <p:pic>
        <p:nvPicPr>
          <p:cNvPr id="7" name="Bild 6" descr="Hjärta med puls">
            <a:extLst>
              <a:ext uri="{FF2B5EF4-FFF2-40B4-BE49-F238E27FC236}">
                <a16:creationId xmlns:a16="http://schemas.microsoft.com/office/drawing/2014/main" id="{E9679677-A23F-D940-8FDD-0BD09C43D0A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00412" y="4039513"/>
            <a:ext cx="490882" cy="490882"/>
          </a:xfrm>
          <a:prstGeom prst="rect">
            <a:avLst/>
          </a:prstGeom>
        </p:spPr>
      </p:pic>
      <p:sp>
        <p:nvSpPr>
          <p:cNvPr id="19" name="textruta 18">
            <a:extLst>
              <a:ext uri="{FF2B5EF4-FFF2-40B4-BE49-F238E27FC236}">
                <a16:creationId xmlns:a16="http://schemas.microsoft.com/office/drawing/2014/main" id="{8512B3A3-0470-96BA-D556-1CB154048CC6}"/>
              </a:ext>
            </a:extLst>
          </p:cNvPr>
          <p:cNvSpPr txBox="1"/>
          <p:nvPr/>
        </p:nvSpPr>
        <p:spPr>
          <a:xfrm>
            <a:off x="7597480" y="4061340"/>
            <a:ext cx="3097810" cy="430887"/>
          </a:xfrm>
          <a:prstGeom prst="rect">
            <a:avLst/>
          </a:prstGeom>
          <a:noFill/>
        </p:spPr>
        <p:txBody>
          <a:bodyPr wrap="square">
            <a:spAutoFit/>
          </a:bodyPr>
          <a:lstStyle/>
          <a:p>
            <a:r>
              <a:rPr lang="sv-SE" sz="2200"/>
              <a:t>Försäkring</a:t>
            </a:r>
          </a:p>
        </p:txBody>
      </p:sp>
      <p:pic>
        <p:nvPicPr>
          <p:cNvPr id="8" name="Bild 7" descr="Vägskäl">
            <a:extLst>
              <a:ext uri="{FF2B5EF4-FFF2-40B4-BE49-F238E27FC236}">
                <a16:creationId xmlns:a16="http://schemas.microsoft.com/office/drawing/2014/main" id="{D9AAE373-3120-0966-3825-67051A37D4E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000412" y="4732917"/>
            <a:ext cx="490882" cy="490882"/>
          </a:xfrm>
          <a:prstGeom prst="rect">
            <a:avLst/>
          </a:prstGeom>
        </p:spPr>
      </p:pic>
      <p:sp>
        <p:nvSpPr>
          <p:cNvPr id="20" name="textruta 19">
            <a:extLst>
              <a:ext uri="{FF2B5EF4-FFF2-40B4-BE49-F238E27FC236}">
                <a16:creationId xmlns:a16="http://schemas.microsoft.com/office/drawing/2014/main" id="{A87EF47D-F418-9DF4-FB30-3CEA8845383F}"/>
              </a:ext>
            </a:extLst>
          </p:cNvPr>
          <p:cNvSpPr txBox="1"/>
          <p:nvPr/>
        </p:nvSpPr>
        <p:spPr>
          <a:xfrm>
            <a:off x="7597480" y="4752083"/>
            <a:ext cx="3097810" cy="430887"/>
          </a:xfrm>
          <a:prstGeom prst="rect">
            <a:avLst/>
          </a:prstGeom>
          <a:noFill/>
        </p:spPr>
        <p:txBody>
          <a:bodyPr wrap="square">
            <a:spAutoFit/>
          </a:bodyPr>
          <a:lstStyle/>
          <a:p>
            <a:r>
              <a:rPr lang="sv-SE" sz="2200"/>
              <a:t>Kompetensutveckling</a:t>
            </a:r>
          </a:p>
        </p:txBody>
      </p:sp>
      <p:pic>
        <p:nvPicPr>
          <p:cNvPr id="2" name="Bild 1" descr="Hus">
            <a:extLst>
              <a:ext uri="{FF2B5EF4-FFF2-40B4-BE49-F238E27FC236}">
                <a16:creationId xmlns:a16="http://schemas.microsoft.com/office/drawing/2014/main" id="{551FD46E-69E5-1080-45F3-8F6BE186254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00412" y="5426323"/>
            <a:ext cx="490882" cy="490882"/>
          </a:xfrm>
          <a:prstGeom prst="rect">
            <a:avLst/>
          </a:prstGeom>
        </p:spPr>
      </p:pic>
      <p:sp>
        <p:nvSpPr>
          <p:cNvPr id="21" name="textruta 20">
            <a:extLst>
              <a:ext uri="{FF2B5EF4-FFF2-40B4-BE49-F238E27FC236}">
                <a16:creationId xmlns:a16="http://schemas.microsoft.com/office/drawing/2014/main" id="{54036AC6-FBCE-E90F-33A6-67A4D3728534}"/>
              </a:ext>
            </a:extLst>
          </p:cNvPr>
          <p:cNvSpPr txBox="1"/>
          <p:nvPr/>
        </p:nvSpPr>
        <p:spPr>
          <a:xfrm>
            <a:off x="7597480" y="5442824"/>
            <a:ext cx="3097810" cy="430887"/>
          </a:xfrm>
          <a:prstGeom prst="rect">
            <a:avLst/>
          </a:prstGeom>
          <a:noFill/>
        </p:spPr>
        <p:txBody>
          <a:bodyPr wrap="square">
            <a:spAutoFit/>
          </a:bodyPr>
          <a:lstStyle/>
          <a:p>
            <a:r>
              <a:rPr lang="sv-SE" sz="2200"/>
              <a:t>Pension</a:t>
            </a:r>
            <a:endParaRPr lang="sv-SE" sz="2200">
              <a:solidFill>
                <a:srgbClr val="F073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878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25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75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3250"/>
                            </p:stCondLst>
                            <p:childTnLst>
                              <p:par>
                                <p:cTn id="47" presetID="10"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P spid="16"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83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33777-95C6-AF1E-1828-032B139AF597}"/>
              </a:ext>
            </a:extLst>
          </p:cNvPr>
          <p:cNvSpPr>
            <a:spLocks noGrp="1"/>
          </p:cNvSpPr>
          <p:nvPr>
            <p:ph type="title"/>
          </p:nvPr>
        </p:nvSpPr>
        <p:spPr/>
        <p:txBody>
          <a:bodyPr/>
          <a:lstStyle/>
          <a:p>
            <a:r>
              <a:rPr lang="sv-SE" b="0" dirty="0">
                <a:solidFill>
                  <a:srgbClr val="4D4D4D"/>
                </a:solidFill>
              </a:rPr>
              <a:t>Räkneexempel: </a:t>
            </a:r>
            <a:br>
              <a:rPr lang="sv-SE" b="0" dirty="0">
                <a:solidFill>
                  <a:srgbClr val="4D4D4D"/>
                </a:solidFill>
              </a:rPr>
            </a:br>
            <a:r>
              <a:rPr lang="sv-SE" b="0" dirty="0">
                <a:solidFill>
                  <a:srgbClr val="4D4D4D"/>
                </a:solidFill>
              </a:rPr>
              <a:t>Bruten underarm</a:t>
            </a:r>
          </a:p>
        </p:txBody>
      </p:sp>
      <p:sp>
        <p:nvSpPr>
          <p:cNvPr id="17" name="Platshållare för text 16">
            <a:extLst>
              <a:ext uri="{FF2B5EF4-FFF2-40B4-BE49-F238E27FC236}">
                <a16:creationId xmlns:a16="http://schemas.microsoft.com/office/drawing/2014/main" id="{308ED9FC-E7F6-5CBB-6020-E6CE961DF26A}"/>
              </a:ext>
            </a:extLst>
          </p:cNvPr>
          <p:cNvSpPr>
            <a:spLocks noGrp="1"/>
          </p:cNvSpPr>
          <p:nvPr>
            <p:ph type="body" sz="quarter" idx="15"/>
          </p:nvPr>
        </p:nvSpPr>
        <p:spPr/>
        <p:txBody>
          <a:bodyPr/>
          <a:lstStyle/>
          <a:p>
            <a:r>
              <a:rPr lang="sv-SE" b="0" dirty="0">
                <a:solidFill>
                  <a:srgbClr val="4D4D4D"/>
                </a:solidFill>
                <a:latin typeface="Ziggurat HTF-Black" pitchFamily="50" charset="0"/>
              </a:rPr>
              <a:t>Få hjälp att tillfriskna</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731B5ADE-7B2A-D69A-2BA0-1F4AA68C7E1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3" name="Bild 2">
            <a:extLst>
              <a:ext uri="{FF2B5EF4-FFF2-40B4-BE49-F238E27FC236}">
                <a16:creationId xmlns:a16="http://schemas.microsoft.com/office/drawing/2014/main" id="{F9B90DBD-AAFD-8B94-1F43-F26DA97CF9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9762" b="39762"/>
          <a:stretch/>
        </p:blipFill>
        <p:spPr>
          <a:xfrm>
            <a:off x="0" y="2578307"/>
            <a:ext cx="12206990" cy="4289393"/>
          </a:xfrm>
          <a:prstGeom prst="rect">
            <a:avLst/>
          </a:prstGeom>
        </p:spPr>
      </p:pic>
      <p:sp>
        <p:nvSpPr>
          <p:cNvPr id="10" name="textruta 9">
            <a:extLst>
              <a:ext uri="{FF2B5EF4-FFF2-40B4-BE49-F238E27FC236}">
                <a16:creationId xmlns:a16="http://schemas.microsoft.com/office/drawing/2014/main" id="{AED09255-154C-7285-8007-DE034A0D91E9}"/>
              </a:ext>
            </a:extLst>
          </p:cNvPr>
          <p:cNvSpPr txBox="1"/>
          <p:nvPr/>
        </p:nvSpPr>
        <p:spPr>
          <a:xfrm>
            <a:off x="664233" y="3110126"/>
            <a:ext cx="10407396" cy="400110"/>
          </a:xfrm>
          <a:prstGeom prst="rect">
            <a:avLst/>
          </a:prstGeom>
          <a:noFill/>
        </p:spPr>
        <p:txBody>
          <a:bodyPr wrap="square">
            <a:spAutoFit/>
          </a:bodyPr>
          <a:lstStyle/>
          <a:p>
            <a:r>
              <a:rPr lang="sv-SE" sz="2000" b="1">
                <a:effectLst/>
                <a:ea typeface="Helvetica Neue" panose="02000503000000020004" pitchFamily="2" charset="0"/>
                <a:cs typeface="Arial" panose="020B0604020202020204" pitchFamily="34" charset="0"/>
              </a:rPr>
              <a:t>Jonas, 25 år, halkade på en våt fläck i personalmatsalen och bröt vänster underarm.</a:t>
            </a:r>
          </a:p>
        </p:txBody>
      </p:sp>
      <p:sp>
        <p:nvSpPr>
          <p:cNvPr id="11" name="textruta 10">
            <a:extLst>
              <a:ext uri="{FF2B5EF4-FFF2-40B4-BE49-F238E27FC236}">
                <a16:creationId xmlns:a16="http://schemas.microsoft.com/office/drawing/2014/main" id="{988B8984-D2B2-4F9F-0F08-28DA4F4A7F46}"/>
              </a:ext>
            </a:extLst>
          </p:cNvPr>
          <p:cNvSpPr txBox="1"/>
          <p:nvPr/>
        </p:nvSpPr>
        <p:spPr>
          <a:xfrm>
            <a:off x="664234" y="3695757"/>
            <a:ext cx="3745314" cy="2893100"/>
          </a:xfrm>
          <a:prstGeom prst="rect">
            <a:avLst/>
          </a:prstGeom>
          <a:noFill/>
        </p:spPr>
        <p:txBody>
          <a:bodyPr wrap="square">
            <a:spAutoFit/>
          </a:bodyPr>
          <a:lstStyle/>
          <a:p>
            <a:pPr>
              <a:spcAft>
                <a:spcPts val="600"/>
              </a:spcAft>
            </a:pPr>
            <a:r>
              <a:rPr lang="sv-SE" b="1">
                <a:effectLst/>
                <a:ea typeface="Helvetica Neue" panose="02000503000000020004" pitchFamily="2" charset="0"/>
                <a:cs typeface="Arial" panose="020B0604020202020204" pitchFamily="34" charset="0"/>
              </a:rPr>
              <a:t>Sjukskrivning:</a:t>
            </a:r>
            <a:r>
              <a:rPr lang="sv-SE">
                <a:effectLst/>
                <a:ea typeface="Helvetica Neue" panose="02000503000000020004" pitchFamily="2" charset="0"/>
                <a:cs typeface="Arial" panose="020B0604020202020204" pitchFamily="34" charset="0"/>
              </a:rPr>
              <a:t> 3 månader. </a:t>
            </a:r>
          </a:p>
          <a:p>
            <a:pPr>
              <a:spcAft>
                <a:spcPts val="600"/>
              </a:spcAft>
            </a:pPr>
            <a:r>
              <a:rPr lang="sv-SE" b="1">
                <a:ea typeface="Helvetica Neue" panose="02000503000000020004" pitchFamily="2" charset="0"/>
                <a:cs typeface="Arial" panose="020B0604020202020204" pitchFamily="34" charset="0"/>
              </a:rPr>
              <a:t>Inkomstförlust: </a:t>
            </a:r>
            <a:r>
              <a:rPr lang="sv-SE">
                <a:ea typeface="Helvetica Neue" panose="02000503000000020004" pitchFamily="2" charset="0"/>
                <a:cs typeface="Arial" panose="020B0604020202020204" pitchFamily="34" charset="0"/>
              </a:rPr>
              <a:t>17 100 kr</a:t>
            </a:r>
            <a:endParaRPr lang="sv-SE">
              <a:effectLst/>
              <a:ea typeface="Helvetica Neue" panose="02000503000000020004" pitchFamily="2" charset="0"/>
              <a:cs typeface="Arial" panose="020B0604020202020204" pitchFamily="34" charset="0"/>
            </a:endParaRPr>
          </a:p>
          <a:p>
            <a:pPr>
              <a:spcAft>
                <a:spcPts val="600"/>
              </a:spcAft>
            </a:pPr>
            <a:r>
              <a:rPr lang="sv-SE" b="1">
                <a:effectLst/>
                <a:ea typeface="Helvetica Neue" panose="02000503000000020004" pitchFamily="2" charset="0"/>
                <a:cs typeface="Arial" panose="020B0604020202020204" pitchFamily="34" charset="0"/>
              </a:rPr>
              <a:t>Kostnader:</a:t>
            </a:r>
            <a:r>
              <a:rPr lang="sv-SE">
                <a:effectLst/>
                <a:ea typeface="Helvetica Neue" panose="02000503000000020004" pitchFamily="2" charset="0"/>
                <a:cs typeface="Arial" panose="020B0604020202020204" pitchFamily="34" charset="0"/>
              </a:rPr>
              <a:t> Läkarvård och mediciner på 1 200 kr.</a:t>
            </a:r>
          </a:p>
          <a:p>
            <a:pPr>
              <a:spcAft>
                <a:spcPts val="600"/>
              </a:spcAft>
            </a:pPr>
            <a:r>
              <a:rPr lang="sv-SE" b="1">
                <a:ea typeface="Helvetica Neue" panose="02000503000000020004" pitchFamily="2" charset="0"/>
                <a:cs typeface="Arial" panose="020B0604020202020204" pitchFamily="34" charset="0"/>
              </a:rPr>
              <a:t>Sveda och värk: </a:t>
            </a:r>
            <a:r>
              <a:rPr lang="sv-SE">
                <a:ea typeface="Helvetica Neue" panose="02000503000000020004" pitchFamily="2" charset="0"/>
                <a:cs typeface="Arial" panose="020B0604020202020204" pitchFamily="34" charset="0"/>
              </a:rPr>
              <a:t>8 400 kr.</a:t>
            </a:r>
            <a:endParaRPr lang="sv-SE">
              <a:effectLst/>
              <a:ea typeface="Helvetica Neue" panose="02000503000000020004" pitchFamily="2" charset="0"/>
              <a:cs typeface="Arial" panose="020B0604020202020204" pitchFamily="34" charset="0"/>
            </a:endParaRPr>
          </a:p>
          <a:p>
            <a:pPr>
              <a:spcAft>
                <a:spcPts val="600"/>
              </a:spcAft>
            </a:pPr>
            <a:r>
              <a:rPr lang="sv-SE" b="1">
                <a:effectLst/>
                <a:ea typeface="Helvetica Neue" panose="02000503000000020004" pitchFamily="2" charset="0"/>
                <a:cs typeface="Arial" panose="020B0604020202020204" pitchFamily="34" charset="0"/>
              </a:rPr>
              <a:t>Efter sjukskrivning:</a:t>
            </a:r>
            <a:r>
              <a:rPr lang="sv-SE">
                <a:effectLst/>
                <a:ea typeface="Helvetica Neue" panose="02000503000000020004" pitchFamily="2" charset="0"/>
                <a:cs typeface="Arial" panose="020B0604020202020204" pitchFamily="34" charset="0"/>
              </a:rPr>
              <a:t> Kvarstående besvär. Ersättning för 5 % medicinsk invaliditet med </a:t>
            </a:r>
            <a:br>
              <a:rPr lang="sv-SE">
                <a:effectLst/>
                <a:ea typeface="Helvetica Neue" panose="02000503000000020004" pitchFamily="2" charset="0"/>
                <a:cs typeface="Arial" panose="020B0604020202020204" pitchFamily="34" charset="0"/>
              </a:rPr>
            </a:br>
            <a:r>
              <a:rPr lang="sv-SE">
                <a:effectLst/>
                <a:ea typeface="Helvetica Neue" panose="02000503000000020004" pitchFamily="2" charset="0"/>
                <a:cs typeface="Arial" panose="020B0604020202020204" pitchFamily="34" charset="0"/>
              </a:rPr>
              <a:t>90 500 kr.</a:t>
            </a:r>
          </a:p>
        </p:txBody>
      </p:sp>
      <p:sp>
        <p:nvSpPr>
          <p:cNvPr id="13" name="textruta 12">
            <a:extLst>
              <a:ext uri="{FF2B5EF4-FFF2-40B4-BE49-F238E27FC236}">
                <a16:creationId xmlns:a16="http://schemas.microsoft.com/office/drawing/2014/main" id="{7C080E8A-0243-13BC-18F9-FF4FF576FA6B}"/>
              </a:ext>
            </a:extLst>
          </p:cNvPr>
          <p:cNvSpPr txBox="1"/>
          <p:nvPr/>
        </p:nvSpPr>
        <p:spPr>
          <a:xfrm>
            <a:off x="4250365" y="3790825"/>
            <a:ext cx="728301" cy="707886"/>
          </a:xfrm>
          <a:prstGeom prst="rect">
            <a:avLst/>
          </a:prstGeom>
          <a:noFill/>
        </p:spPr>
        <p:txBody>
          <a:bodyPr wrap="square">
            <a:spAutoFit/>
          </a:bodyPr>
          <a:lstStyle/>
          <a:p>
            <a:pPr algn="ctr"/>
            <a:r>
              <a:rPr lang="sv-SE" sz="4000" b="1">
                <a:latin typeface="+mj-lt"/>
              </a:rPr>
              <a:t>=</a:t>
            </a:r>
          </a:p>
        </p:txBody>
      </p:sp>
      <p:sp>
        <p:nvSpPr>
          <p:cNvPr id="12" name="textruta 11">
            <a:extLst>
              <a:ext uri="{FF2B5EF4-FFF2-40B4-BE49-F238E27FC236}">
                <a16:creationId xmlns:a16="http://schemas.microsoft.com/office/drawing/2014/main" id="{8F347251-240F-FE03-BE1A-12E456CC3153}"/>
              </a:ext>
            </a:extLst>
          </p:cNvPr>
          <p:cNvSpPr txBox="1"/>
          <p:nvPr/>
        </p:nvSpPr>
        <p:spPr>
          <a:xfrm>
            <a:off x="5158667" y="3710045"/>
            <a:ext cx="4158998" cy="1261884"/>
          </a:xfrm>
          <a:prstGeom prst="rect">
            <a:avLst/>
          </a:prstGeom>
          <a:noFill/>
        </p:spPr>
        <p:txBody>
          <a:bodyPr wrap="square">
            <a:spAutoFit/>
          </a:bodyPr>
          <a:lstStyle/>
          <a:p>
            <a:r>
              <a:rPr lang="sv-SE" sz="4000" dirty="0">
                <a:latin typeface="Ziggurat HTF-Black" pitchFamily="50" charset="0"/>
                <a:cs typeface="Arial" panose="020B0604020202020204" pitchFamily="34" charset="0"/>
              </a:rPr>
              <a:t>ca 117 200 kr</a:t>
            </a:r>
          </a:p>
          <a:p>
            <a:endParaRPr lang="sv-SE" dirty="0">
              <a:effectLst/>
              <a:latin typeface="Arial" panose="020B0604020202020204" pitchFamily="34" charset="0"/>
              <a:cs typeface="Arial" panose="020B0604020202020204" pitchFamily="34" charset="0"/>
            </a:endParaRPr>
          </a:p>
          <a:p>
            <a:r>
              <a:rPr lang="sv-SE" dirty="0">
                <a:ea typeface="Helvetica Neue" panose="02000503000000020004" pitchFamily="2" charset="0"/>
                <a:cs typeface="Arial" panose="020B0604020202020204" pitchFamily="34" charset="0"/>
              </a:rPr>
              <a:t>i</a:t>
            </a:r>
            <a:r>
              <a:rPr lang="sv-SE" dirty="0">
                <a:effectLst/>
                <a:ea typeface="Helvetica Neue" panose="02000503000000020004" pitchFamily="2" charset="0"/>
                <a:cs typeface="Arial" panose="020B0604020202020204" pitchFamily="34" charset="0"/>
              </a:rPr>
              <a:t> ersättning </a:t>
            </a:r>
            <a:r>
              <a:rPr lang="sv-SE" dirty="0">
                <a:effectLst/>
                <a:uFill>
                  <a:solidFill>
                    <a:srgbClr val="4D4D4D"/>
                  </a:solidFill>
                </a:uFill>
                <a:ea typeface="Helvetica Neue" panose="02000503000000020004" pitchFamily="2" charset="0"/>
                <a:cs typeface="Arial" panose="020B0604020202020204" pitchFamily="34" charset="0"/>
              </a:rPr>
              <a:t>från </a:t>
            </a:r>
            <a:r>
              <a:rPr lang="sv-SE" dirty="0">
                <a:uFill>
                  <a:solidFill>
                    <a:srgbClr val="4D4D4D"/>
                  </a:solidFill>
                </a:uFill>
                <a:ea typeface="Helvetica Neue" panose="02000503000000020004" pitchFamily="2" charset="0"/>
                <a:cs typeface="Arial" panose="020B0604020202020204" pitchFamily="34" charset="0"/>
              </a:rPr>
              <a:t>försäkringen TFA-KL.</a:t>
            </a:r>
            <a:endParaRPr lang="sv-SE" dirty="0">
              <a:effectLst/>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5335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0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10C713-0059-C04C-55EF-240CF4F07EDF}"/>
              </a:ext>
            </a:extLst>
          </p:cNvPr>
          <p:cNvSpPr>
            <a:spLocks noGrp="1"/>
          </p:cNvSpPr>
          <p:nvPr>
            <p:ph type="ctrTitle"/>
          </p:nvPr>
        </p:nvSpPr>
        <p:spPr>
          <a:xfrm>
            <a:off x="665999" y="3441879"/>
            <a:ext cx="4320780" cy="1967248"/>
          </a:xfrm>
        </p:spPr>
        <p:txBody>
          <a:bodyPr/>
          <a:lstStyle/>
          <a:p>
            <a:r>
              <a:rPr lang="sv-SE" sz="4800" b="0" dirty="0">
                <a:solidFill>
                  <a:srgbClr val="005A69"/>
                </a:solidFill>
              </a:rPr>
              <a:t>Utvecklas </a:t>
            </a:r>
            <a:br>
              <a:rPr lang="sv-SE" sz="4800" b="0" dirty="0">
                <a:solidFill>
                  <a:srgbClr val="005A69"/>
                </a:solidFill>
              </a:rPr>
            </a:br>
            <a:r>
              <a:rPr lang="sv-SE" sz="4800" b="0" dirty="0">
                <a:solidFill>
                  <a:srgbClr val="005A69"/>
                </a:solidFill>
              </a:rPr>
              <a:t>i yrkeslivet</a:t>
            </a:r>
          </a:p>
        </p:txBody>
      </p:sp>
      <p:pic>
        <p:nvPicPr>
          <p:cNvPr id="9" name="Platshållare för bild 8" descr="Vägskäl">
            <a:extLst>
              <a:ext uri="{FF2B5EF4-FFF2-40B4-BE49-F238E27FC236}">
                <a16:creationId xmlns:a16="http://schemas.microsoft.com/office/drawing/2014/main" id="{25A63353-05C2-24B8-45AF-B54381442D11}"/>
              </a:ext>
              <a:ext uri="{C183D7F6-B498-43B3-948B-1728B52AA6E4}">
                <adec:decorative xmlns:adec="http://schemas.microsoft.com/office/drawing/2017/decorative" val="0"/>
              </a:ext>
            </a:extLst>
          </p:cNvPr>
          <p:cNvPicPr>
            <a:picLocks noGrp="1" noChangeAspect="1"/>
          </p:cNvPicPr>
          <p:nvPr>
            <p:ph type="pic"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pic>
        <p:nvPicPr>
          <p:cNvPr id="11" name="Platshållare för bild 10" descr="En grupp människor står och pratar med varandra.">
            <a:extLst>
              <a:ext uri="{FF2B5EF4-FFF2-40B4-BE49-F238E27FC236}">
                <a16:creationId xmlns:a16="http://schemas.microsoft.com/office/drawing/2014/main" id="{831DF263-4C7E-9A60-257C-132B54757D2F}"/>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20444" r="20444"/>
          <a:stretch>
            <a:fillRect/>
          </a:stretch>
        </p:blipFill>
        <p:spPr/>
      </p:pic>
    </p:spTree>
    <p:extLst>
      <p:ext uri="{BB962C8B-B14F-4D97-AF65-F5344CB8AC3E}">
        <p14:creationId xmlns:p14="http://schemas.microsoft.com/office/powerpoint/2010/main" val="40261475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F0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1A86C-5E13-553F-D941-589F53EAEAC4}"/>
              </a:ext>
            </a:extLst>
          </p:cNvPr>
          <p:cNvSpPr>
            <a:spLocks noGrp="1"/>
          </p:cNvSpPr>
          <p:nvPr>
            <p:ph type="title"/>
          </p:nvPr>
        </p:nvSpPr>
        <p:spPr/>
        <p:txBody>
          <a:bodyPr/>
          <a:lstStyle/>
          <a:p>
            <a:r>
              <a:rPr lang="sv-SE" b="0" dirty="0">
                <a:solidFill>
                  <a:srgbClr val="005A69"/>
                </a:solidFill>
              </a:rPr>
              <a:t>Stöd för att utvecklas,</a:t>
            </a:r>
            <a:br>
              <a:rPr lang="sv-SE" b="0" dirty="0">
                <a:solidFill>
                  <a:srgbClr val="005A69"/>
                </a:solidFill>
              </a:rPr>
            </a:br>
            <a:r>
              <a:rPr lang="sv-SE" b="0" dirty="0">
                <a:solidFill>
                  <a:srgbClr val="005A69"/>
                </a:solidFill>
              </a:rPr>
              <a:t>lära nytt eller ställa om</a:t>
            </a:r>
          </a:p>
        </p:txBody>
      </p:sp>
      <p:sp>
        <p:nvSpPr>
          <p:cNvPr id="8" name="Platshållare för text 7">
            <a:extLst>
              <a:ext uri="{FF2B5EF4-FFF2-40B4-BE49-F238E27FC236}">
                <a16:creationId xmlns:a16="http://schemas.microsoft.com/office/drawing/2014/main" id="{EDFEA314-B850-64F7-7F01-F921092533B3}"/>
              </a:ext>
            </a:extLst>
          </p:cNvPr>
          <p:cNvSpPr>
            <a:spLocks noGrp="1"/>
          </p:cNvSpPr>
          <p:nvPr>
            <p:ph type="body" sz="quarter" idx="15"/>
          </p:nvPr>
        </p:nvSpPr>
        <p:spPr/>
        <p:txBody>
          <a:bodyPr/>
          <a:lstStyle/>
          <a:p>
            <a:r>
              <a:rPr lang="sv-SE" b="0" dirty="0">
                <a:solidFill>
                  <a:srgbClr val="005A69"/>
                </a:solidFill>
                <a:latin typeface="Ziggurat HTF-Black" pitchFamily="50" charset="0"/>
              </a:rPr>
              <a:t>Utvecklas i yrkeslivet</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AAEF7483-B82D-DADD-2A44-9404324D04EA}"/>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7D9C68B8-56C9-D155-7C5C-EA522210EBAE}"/>
              </a:ext>
            </a:extLst>
          </p:cNvPr>
          <p:cNvSpPr>
            <a:spLocks noGrp="1"/>
          </p:cNvSpPr>
          <p:nvPr>
            <p:ph sz="half" idx="1"/>
          </p:nvPr>
        </p:nvSpPr>
        <p:spPr>
          <a:xfrm>
            <a:off x="666000" y="2635115"/>
            <a:ext cx="7299649" cy="3383207"/>
          </a:xfrm>
        </p:spPr>
        <p:txBody>
          <a:bodyPr>
            <a:normAutofit/>
          </a:bodyPr>
          <a:lstStyle/>
          <a:p>
            <a:pPr marL="0" indent="0">
              <a:buNone/>
            </a:pPr>
            <a:r>
              <a:rPr lang="sv-SE" b="1" dirty="0"/>
              <a:t>Du kan få stöd från Omställningsfonden oavsett om du är tillsvidareanställd eller tidsbegränsat anställd.</a:t>
            </a:r>
          </a:p>
          <a:p>
            <a:pPr marL="0" indent="0">
              <a:buNone/>
            </a:pPr>
            <a:r>
              <a:rPr lang="sv-SE" b="1" dirty="0"/>
              <a:t>Exempel på grundläggande stöd:</a:t>
            </a:r>
          </a:p>
          <a:p>
            <a:pPr>
              <a:buClr>
                <a:schemeClr val="accent5"/>
              </a:buClr>
              <a:buSzPct val="110000"/>
              <a:buFont typeface="Arial" panose="020B0604020202020204" pitchFamily="34" charset="0"/>
              <a:buChar char="•"/>
            </a:pPr>
            <a:r>
              <a:rPr lang="sv-SE" dirty="0"/>
              <a:t>Kartläggningssamtal</a:t>
            </a:r>
          </a:p>
          <a:p>
            <a:pPr>
              <a:buClr>
                <a:schemeClr val="accent5"/>
              </a:buClr>
              <a:buSzPct val="110000"/>
              <a:buFont typeface="Arial" panose="020B0604020202020204" pitchFamily="34" charset="0"/>
              <a:buChar char="•"/>
            </a:pPr>
            <a:r>
              <a:rPr lang="sv-SE" dirty="0"/>
              <a:t>Rådgivning och vägledning</a:t>
            </a:r>
          </a:p>
          <a:p>
            <a:pPr>
              <a:buClr>
                <a:schemeClr val="accent5"/>
              </a:buClr>
              <a:buSzPct val="110000"/>
              <a:buFont typeface="Arial" panose="020B0604020202020204" pitchFamily="34" charset="0"/>
              <a:buChar char="•"/>
            </a:pPr>
            <a:r>
              <a:rPr lang="sv-SE" dirty="0"/>
              <a:t>Validering av din kompetens</a:t>
            </a:r>
          </a:p>
        </p:txBody>
      </p:sp>
      <p:sp>
        <p:nvSpPr>
          <p:cNvPr id="9" name="Ellips 8">
            <a:extLst>
              <a:ext uri="{FF2B5EF4-FFF2-40B4-BE49-F238E27FC236}">
                <a16:creationId xmlns:a16="http://schemas.microsoft.com/office/drawing/2014/main" id="{39D38C9E-C176-4FF2-F0D8-187955D4708A}"/>
              </a:ext>
            </a:extLst>
          </p:cNvPr>
          <p:cNvSpPr>
            <a:spLocks noChangeAspect="1"/>
          </p:cNvSpPr>
          <p:nvPr/>
        </p:nvSpPr>
        <p:spPr>
          <a:xfrm>
            <a:off x="8371484" y="2362095"/>
            <a:ext cx="2909575" cy="2909575"/>
          </a:xfrm>
          <a:prstGeom prst="ellipse">
            <a:avLst/>
          </a:prstGeom>
          <a:solidFill>
            <a:srgbClr val="005A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sv-SE" sz="1700" spc="10" dirty="0">
                <a:solidFill>
                  <a:srgbClr val="E5F1F2"/>
                </a:solidFill>
                <a:latin typeface="Ziggurat HTF-Black" pitchFamily="50" charset="0"/>
              </a:rPr>
              <a:t>Läs mer om vilket stöd </a:t>
            </a:r>
            <a:br>
              <a:rPr lang="sv-SE" sz="1700" spc="10" dirty="0">
                <a:solidFill>
                  <a:srgbClr val="E5F1F2"/>
                </a:solidFill>
                <a:latin typeface="Ziggurat HTF-Black" pitchFamily="50" charset="0"/>
              </a:rPr>
            </a:br>
            <a:r>
              <a:rPr lang="sv-SE" sz="1700" spc="10" dirty="0">
                <a:solidFill>
                  <a:srgbClr val="E5F1F2"/>
                </a:solidFill>
                <a:latin typeface="Ziggurat HTF-Black" pitchFamily="50" charset="0"/>
              </a:rPr>
              <a:t>du kan få på </a:t>
            </a:r>
            <a:r>
              <a:rPr lang="sv-SE" sz="1700" u="sng" spc="10" dirty="0" err="1">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t>omstallnings</a:t>
            </a:r>
            <a:br>
              <a:rPr lang="sv-SE" sz="1700" u="sng" spc="10" dirty="0">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br>
            <a:r>
              <a:rPr lang="sv-SE" sz="1700" u="sng" spc="10" dirty="0">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t>fonden.se</a:t>
            </a:r>
            <a:endParaRPr lang="sv-SE" sz="1700" u="sng" spc="10" dirty="0">
              <a:solidFill>
                <a:srgbClr val="E5F1F2"/>
              </a:solidFill>
              <a:latin typeface="Ziggurat HTF-Black" pitchFamily="50" charset="0"/>
            </a:endParaRPr>
          </a:p>
        </p:txBody>
      </p:sp>
    </p:spTree>
    <p:extLst>
      <p:ext uri="{BB962C8B-B14F-4D97-AF65-F5344CB8AC3E}">
        <p14:creationId xmlns:p14="http://schemas.microsoft.com/office/powerpoint/2010/main" val="264995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450" decel="100000" fill="hold"/>
                                        <p:tgtEl>
                                          <p:spTgt spid="9"/>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0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87A875-D6A6-23D5-5E3D-F9955481E63E}"/>
              </a:ext>
            </a:extLst>
          </p:cNvPr>
          <p:cNvSpPr>
            <a:spLocks noGrp="1"/>
          </p:cNvSpPr>
          <p:nvPr>
            <p:ph type="title"/>
          </p:nvPr>
        </p:nvSpPr>
        <p:spPr>
          <a:xfrm>
            <a:off x="664233" y="1057008"/>
            <a:ext cx="8745581" cy="1230137"/>
          </a:xfrm>
        </p:spPr>
        <p:txBody>
          <a:bodyPr anchor="b"/>
          <a:lstStyle/>
          <a:p>
            <a:r>
              <a:rPr lang="sv-SE" b="0" dirty="0">
                <a:solidFill>
                  <a:srgbClr val="005A69"/>
                </a:solidFill>
              </a:rPr>
              <a:t>Studiestöd</a:t>
            </a:r>
          </a:p>
        </p:txBody>
      </p:sp>
      <p:sp>
        <p:nvSpPr>
          <p:cNvPr id="8" name="Platshållare för text 7">
            <a:extLst>
              <a:ext uri="{FF2B5EF4-FFF2-40B4-BE49-F238E27FC236}">
                <a16:creationId xmlns:a16="http://schemas.microsoft.com/office/drawing/2014/main" id="{6D943794-65D6-FE93-57DD-EEE921822F91}"/>
              </a:ext>
            </a:extLst>
          </p:cNvPr>
          <p:cNvSpPr>
            <a:spLocks noGrp="1"/>
          </p:cNvSpPr>
          <p:nvPr>
            <p:ph type="body" sz="quarter" idx="15"/>
          </p:nvPr>
        </p:nvSpPr>
        <p:spPr/>
        <p:txBody>
          <a:bodyPr/>
          <a:lstStyle/>
          <a:p>
            <a:r>
              <a:rPr lang="sv-SE" b="0" dirty="0">
                <a:solidFill>
                  <a:srgbClr val="005A69"/>
                </a:solidFill>
                <a:latin typeface="Ziggurat HTF-Black" pitchFamily="50" charset="0"/>
              </a:rPr>
              <a:t>Utvecklas i yrkeslivet</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275C2FB0-0E1A-3738-028C-9584C3CCFA57}"/>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F27C2256-7D8F-4FF4-C931-65226F937771}"/>
              </a:ext>
            </a:extLst>
          </p:cNvPr>
          <p:cNvSpPr>
            <a:spLocks noGrp="1"/>
          </p:cNvSpPr>
          <p:nvPr>
            <p:ph sz="half" idx="1"/>
          </p:nvPr>
        </p:nvSpPr>
        <p:spPr>
          <a:xfrm>
            <a:off x="666000" y="2635115"/>
            <a:ext cx="10821150" cy="3383207"/>
          </a:xfrm>
        </p:spPr>
        <p:txBody>
          <a:bodyPr/>
          <a:lstStyle/>
          <a:p>
            <a:pPr marL="0" indent="0">
              <a:buNone/>
            </a:pPr>
            <a:r>
              <a:rPr lang="sv-SE" b="1" dirty="0"/>
              <a:t>Omställningsstudiestöd är ett nytt studiestöd från CSN. </a:t>
            </a:r>
          </a:p>
          <a:p>
            <a:pPr marL="0" indent="0">
              <a:buNone/>
            </a:pPr>
            <a:r>
              <a:rPr lang="sv-SE" b="1" dirty="0"/>
              <a:t>Studiestöd från Omställningsfonden: </a:t>
            </a:r>
          </a:p>
          <a:p>
            <a:pPr>
              <a:buClr>
                <a:schemeClr val="accent5"/>
              </a:buClr>
              <a:buSzPct val="110000"/>
              <a:buFont typeface="Arial" panose="020B0604020202020204" pitchFamily="34" charset="0"/>
              <a:buChar char="•"/>
            </a:pPr>
            <a:r>
              <a:rPr lang="sv-SE" dirty="0"/>
              <a:t>Kortvarigt studiestöd upp till en vecka </a:t>
            </a:r>
          </a:p>
          <a:p>
            <a:pPr>
              <a:buClr>
                <a:schemeClr val="accent5"/>
              </a:buClr>
              <a:buSzPct val="110000"/>
              <a:buFont typeface="Arial" panose="020B0604020202020204" pitchFamily="34" charset="0"/>
              <a:buChar char="•"/>
            </a:pPr>
            <a:r>
              <a:rPr lang="sv-SE" dirty="0"/>
              <a:t>Kompletterande studiestöd upp till 44 veckor </a:t>
            </a:r>
          </a:p>
          <a:p>
            <a:pPr>
              <a:buClr>
                <a:schemeClr val="accent5"/>
              </a:buClr>
              <a:buSzPct val="110000"/>
              <a:buFont typeface="Arial" panose="020B0604020202020204" pitchFamily="34" charset="0"/>
              <a:buChar char="•"/>
            </a:pPr>
            <a:r>
              <a:rPr lang="sv-SE" dirty="0"/>
              <a:t>Förlängt studiestöd upp till 4 terminer</a:t>
            </a:r>
          </a:p>
        </p:txBody>
      </p:sp>
      <p:sp>
        <p:nvSpPr>
          <p:cNvPr id="6" name="Ellips 5">
            <a:extLst>
              <a:ext uri="{FF2B5EF4-FFF2-40B4-BE49-F238E27FC236}">
                <a16:creationId xmlns:a16="http://schemas.microsoft.com/office/drawing/2014/main" id="{FB39B7A7-34CC-4A55-4086-5C76920A22C0}"/>
              </a:ext>
            </a:extLst>
          </p:cNvPr>
          <p:cNvSpPr>
            <a:spLocks noChangeAspect="1"/>
          </p:cNvSpPr>
          <p:nvPr/>
        </p:nvSpPr>
        <p:spPr>
          <a:xfrm>
            <a:off x="8371484" y="2362095"/>
            <a:ext cx="2909575" cy="2909575"/>
          </a:xfrm>
          <a:prstGeom prst="ellipse">
            <a:avLst/>
          </a:prstGeom>
          <a:solidFill>
            <a:srgbClr val="005A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sv-SE" sz="1700" spc="10" dirty="0">
                <a:solidFill>
                  <a:srgbClr val="E5F1F2"/>
                </a:solidFill>
                <a:latin typeface="Ziggurat HTF-Black" pitchFamily="50" charset="0"/>
              </a:rPr>
              <a:t>Läs mer om vilket stöd </a:t>
            </a:r>
            <a:br>
              <a:rPr lang="sv-SE" sz="1700" spc="10" dirty="0">
                <a:solidFill>
                  <a:srgbClr val="E5F1F2"/>
                </a:solidFill>
                <a:latin typeface="Ziggurat HTF-Black" pitchFamily="50" charset="0"/>
              </a:rPr>
            </a:br>
            <a:r>
              <a:rPr lang="sv-SE" sz="1700" spc="10" dirty="0">
                <a:solidFill>
                  <a:srgbClr val="E5F1F2"/>
                </a:solidFill>
                <a:latin typeface="Ziggurat HTF-Black" pitchFamily="50" charset="0"/>
              </a:rPr>
              <a:t>du kan få på </a:t>
            </a:r>
            <a:r>
              <a:rPr lang="sv-SE" sz="1700" u="sng" spc="10" dirty="0" err="1">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t>omstallnings</a:t>
            </a:r>
            <a:br>
              <a:rPr lang="sv-SE" sz="1700" u="sng" spc="10" dirty="0">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br>
            <a:r>
              <a:rPr lang="sv-SE" sz="1700" u="sng" spc="10" dirty="0">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t>fonden.se</a:t>
            </a:r>
            <a:endParaRPr lang="sv-SE" sz="1700" u="sng" spc="10" dirty="0">
              <a:solidFill>
                <a:srgbClr val="E5F1F2"/>
              </a:solidFill>
              <a:latin typeface="Ziggurat HTF-Black" pitchFamily="50" charset="0"/>
            </a:endParaRPr>
          </a:p>
        </p:txBody>
      </p:sp>
    </p:spTree>
    <p:extLst>
      <p:ext uri="{BB962C8B-B14F-4D97-AF65-F5344CB8AC3E}">
        <p14:creationId xmlns:p14="http://schemas.microsoft.com/office/powerpoint/2010/main" val="3360373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450" decel="100000" fill="hold"/>
                                        <p:tgtEl>
                                          <p:spTgt spid="6"/>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F0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320836-3D60-7370-00E1-4D396E868502}"/>
              </a:ext>
            </a:extLst>
          </p:cNvPr>
          <p:cNvSpPr>
            <a:spLocks noGrp="1"/>
          </p:cNvSpPr>
          <p:nvPr>
            <p:ph type="title"/>
          </p:nvPr>
        </p:nvSpPr>
        <p:spPr>
          <a:xfrm>
            <a:off x="664233" y="752053"/>
            <a:ext cx="9609825" cy="1230137"/>
          </a:xfrm>
        </p:spPr>
        <p:txBody>
          <a:bodyPr/>
          <a:lstStyle/>
          <a:p>
            <a:r>
              <a:rPr lang="sv-SE" b="0" dirty="0">
                <a:solidFill>
                  <a:srgbClr val="005A69"/>
                </a:solidFill>
              </a:rPr>
              <a:t>Räkneexempel: </a:t>
            </a:r>
            <a:br>
              <a:rPr lang="sv-SE" b="0" dirty="0">
                <a:solidFill>
                  <a:srgbClr val="005A69"/>
                </a:solidFill>
              </a:rPr>
            </a:br>
            <a:r>
              <a:rPr lang="sv-SE" b="0" dirty="0">
                <a:solidFill>
                  <a:srgbClr val="005A69"/>
                </a:solidFill>
              </a:rPr>
              <a:t>Månadslön 43 800 kr</a:t>
            </a:r>
          </a:p>
        </p:txBody>
      </p:sp>
      <p:pic>
        <p:nvPicPr>
          <p:cNvPr id="9" name="Platshållare för bild 8">
            <a:extLst>
              <a:ext uri="{FF2B5EF4-FFF2-40B4-BE49-F238E27FC236}">
                <a16:creationId xmlns:a16="http://schemas.microsoft.com/office/drawing/2014/main" id="{79B1D532-B318-C7B6-FEC8-232100B52AF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10" name="Platshållare för text 9">
            <a:extLst>
              <a:ext uri="{FF2B5EF4-FFF2-40B4-BE49-F238E27FC236}">
                <a16:creationId xmlns:a16="http://schemas.microsoft.com/office/drawing/2014/main" id="{4068FB3D-FD26-A9E8-2A22-B025F7854609}"/>
              </a:ext>
            </a:extLst>
          </p:cNvPr>
          <p:cNvSpPr>
            <a:spLocks noGrp="1"/>
          </p:cNvSpPr>
          <p:nvPr>
            <p:ph type="body" sz="quarter" idx="15"/>
          </p:nvPr>
        </p:nvSpPr>
        <p:spPr/>
        <p:txBody>
          <a:bodyPr/>
          <a:lstStyle/>
          <a:p>
            <a:r>
              <a:rPr lang="sv-SE" b="0" dirty="0">
                <a:solidFill>
                  <a:srgbClr val="005A69"/>
                </a:solidFill>
                <a:latin typeface="Ziggurat HTF-Black" pitchFamily="50" charset="0"/>
              </a:rPr>
              <a:t>Utvecklas i yrkeslivet</a:t>
            </a:r>
            <a:endParaRPr lang="sv-SE" b="0" dirty="0">
              <a:latin typeface="Ziggurat HTF-Black" pitchFamily="50" charset="0"/>
            </a:endParaRPr>
          </a:p>
        </p:txBody>
      </p:sp>
      <p:pic>
        <p:nvPicPr>
          <p:cNvPr id="7" name="Bild 6">
            <a:extLst>
              <a:ext uri="{FF2B5EF4-FFF2-40B4-BE49-F238E27FC236}">
                <a16:creationId xmlns:a16="http://schemas.microsoft.com/office/drawing/2014/main" id="{CDA814F2-475A-FD0B-3D0E-950F3E7F918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9762" b="39132"/>
          <a:stretch/>
        </p:blipFill>
        <p:spPr>
          <a:xfrm>
            <a:off x="0" y="2436615"/>
            <a:ext cx="12206990" cy="4421385"/>
          </a:xfrm>
          <a:prstGeom prst="rect">
            <a:avLst/>
          </a:prstGeom>
        </p:spPr>
      </p:pic>
      <p:sp>
        <p:nvSpPr>
          <p:cNvPr id="30" name="textruta 29">
            <a:extLst>
              <a:ext uri="{FF2B5EF4-FFF2-40B4-BE49-F238E27FC236}">
                <a16:creationId xmlns:a16="http://schemas.microsoft.com/office/drawing/2014/main" id="{DA4D463C-5C6F-610D-4A94-BE998C63B674}"/>
              </a:ext>
            </a:extLst>
          </p:cNvPr>
          <p:cNvSpPr txBox="1"/>
          <p:nvPr/>
        </p:nvSpPr>
        <p:spPr>
          <a:xfrm>
            <a:off x="664233" y="2812649"/>
            <a:ext cx="9751362" cy="707886"/>
          </a:xfrm>
          <a:prstGeom prst="rect">
            <a:avLst/>
          </a:prstGeom>
          <a:noFill/>
        </p:spPr>
        <p:txBody>
          <a:bodyPr wrap="square">
            <a:spAutoFit/>
          </a:bodyPr>
          <a:lstStyle/>
          <a:p>
            <a:pPr marL="0" indent="0">
              <a:buNone/>
            </a:pPr>
            <a:r>
              <a:rPr lang="sv-SE" sz="2000" b="1">
                <a:ea typeface="Helvetica Neue" panose="02000503000000020004" pitchFamily="2" charset="0"/>
                <a:cs typeface="Arial" panose="020B0604020202020204" pitchFamily="34" charset="0"/>
              </a:rPr>
              <a:t>Sabina, 41 år, arbetar som lärare på en gymnasieskola. </a:t>
            </a:r>
            <a:br>
              <a:rPr lang="sv-SE" sz="2000" b="1">
                <a:ea typeface="Helvetica Neue" panose="02000503000000020004" pitchFamily="2" charset="0"/>
                <a:cs typeface="Arial" panose="020B0604020202020204" pitchFamily="34" charset="0"/>
              </a:rPr>
            </a:br>
            <a:r>
              <a:rPr lang="sv-SE" sz="2000" b="1">
                <a:ea typeface="Helvetica Neue" panose="02000503000000020004" pitchFamily="2" charset="0"/>
                <a:cs typeface="Arial" panose="020B0604020202020204" pitchFamily="34" charset="0"/>
              </a:rPr>
              <a:t>Hon ska studera heltid i två terminer på universitetet för att bli speciallärare.</a:t>
            </a:r>
          </a:p>
        </p:txBody>
      </p:sp>
      <p:sp>
        <p:nvSpPr>
          <p:cNvPr id="12" name="textruta 11">
            <a:extLst>
              <a:ext uri="{FF2B5EF4-FFF2-40B4-BE49-F238E27FC236}">
                <a16:creationId xmlns:a16="http://schemas.microsoft.com/office/drawing/2014/main" id="{77FA715B-8E43-AB84-FD78-F7EF0AA61D6F}"/>
              </a:ext>
            </a:extLst>
          </p:cNvPr>
          <p:cNvSpPr txBox="1"/>
          <p:nvPr/>
        </p:nvSpPr>
        <p:spPr>
          <a:xfrm>
            <a:off x="707803" y="3669986"/>
            <a:ext cx="2369301"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prstClr val="black"/>
                </a:solidFill>
                <a:effectLst/>
                <a:uLnTx/>
                <a:uFillTx/>
                <a:latin typeface="Ziggurat HTF-Black" pitchFamily="50" charset="0"/>
              </a:rPr>
              <a:t>20 572</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p>
        </p:txBody>
      </p:sp>
      <p:sp>
        <p:nvSpPr>
          <p:cNvPr id="13" name="textruta 12">
            <a:extLst>
              <a:ext uri="{FF2B5EF4-FFF2-40B4-BE49-F238E27FC236}">
                <a16:creationId xmlns:a16="http://schemas.microsoft.com/office/drawing/2014/main" id="{2A9CE5FE-47E9-0F45-2340-9AFA5F0F1FBC}"/>
              </a:ext>
            </a:extLst>
          </p:cNvPr>
          <p:cNvSpPr txBox="1"/>
          <p:nvPr/>
        </p:nvSpPr>
        <p:spPr>
          <a:xfrm>
            <a:off x="664233" y="4902108"/>
            <a:ext cx="2510322" cy="1508105"/>
          </a:xfrm>
          <a:prstGeom prst="rect">
            <a:avLst/>
          </a:prstGeom>
          <a:noFill/>
        </p:spPr>
        <p:txBody>
          <a:bodyPr wrap="square">
            <a:spAutoFit/>
          </a:bodyPr>
          <a:lstStyle/>
          <a:p>
            <a:pPr marL="30163" indent="0">
              <a:spcAft>
                <a:spcPts val="2300"/>
              </a:spcAft>
              <a:buNone/>
            </a:pPr>
            <a:r>
              <a:rPr lang="sv-SE" sz="1800" b="1">
                <a:ea typeface="Helvetica Neue" panose="02000503000000020004" pitchFamily="2" charset="0"/>
                <a:cs typeface="Arial" panose="020B0604020202020204" pitchFamily="34" charset="0"/>
              </a:rPr>
              <a:t>Omställnings-studiestöd från CSN.</a:t>
            </a:r>
          </a:p>
          <a:p>
            <a:pPr marL="30163">
              <a:spcAft>
                <a:spcPts val="2300"/>
              </a:spcAft>
            </a:pPr>
            <a:r>
              <a:rPr lang="sv-SE">
                <a:effectLst/>
              </a:rPr>
              <a:t>Ca 80 % av din lön upp till ett maxbelopp.</a:t>
            </a:r>
          </a:p>
        </p:txBody>
      </p:sp>
      <p:sp>
        <p:nvSpPr>
          <p:cNvPr id="14" name="textruta 13">
            <a:extLst>
              <a:ext uri="{FF2B5EF4-FFF2-40B4-BE49-F238E27FC236}">
                <a16:creationId xmlns:a16="http://schemas.microsoft.com/office/drawing/2014/main" id="{C4DE613F-E9FC-59C1-7202-3380B1176495}"/>
              </a:ext>
            </a:extLst>
          </p:cNvPr>
          <p:cNvSpPr txBox="1"/>
          <p:nvPr/>
        </p:nvSpPr>
        <p:spPr>
          <a:xfrm>
            <a:off x="3008128" y="3675363"/>
            <a:ext cx="711858" cy="707886"/>
          </a:xfrm>
          <a:prstGeom prst="rect">
            <a:avLst/>
          </a:prstGeom>
          <a:noFill/>
        </p:spPr>
        <p:txBody>
          <a:bodyPr wrap="square">
            <a:spAutoFit/>
          </a:bodyPr>
          <a:lstStyle/>
          <a:p>
            <a:pPr algn="ctr"/>
            <a:r>
              <a:rPr lang="sv-SE" sz="4000">
                <a:latin typeface="+mj-lt"/>
              </a:rPr>
              <a:t>+</a:t>
            </a:r>
          </a:p>
        </p:txBody>
      </p:sp>
      <p:grpSp>
        <p:nvGrpSpPr>
          <p:cNvPr id="3" name="Grupp 2">
            <a:extLst>
              <a:ext uri="{FF2B5EF4-FFF2-40B4-BE49-F238E27FC236}">
                <a16:creationId xmlns:a16="http://schemas.microsoft.com/office/drawing/2014/main" id="{25DE7232-F79A-2DA2-4143-9A7D7686480E}"/>
              </a:ext>
              <a:ext uri="{C183D7F6-B498-43B3-948B-1728B52AA6E4}">
                <adec:decorative xmlns:adec="http://schemas.microsoft.com/office/drawing/2017/decorative" val="1"/>
              </a:ext>
            </a:extLst>
          </p:cNvPr>
          <p:cNvGrpSpPr/>
          <p:nvPr/>
        </p:nvGrpSpPr>
        <p:grpSpPr>
          <a:xfrm>
            <a:off x="3470921" y="3675363"/>
            <a:ext cx="4647127" cy="1226745"/>
            <a:chOff x="3470921" y="3675363"/>
            <a:chExt cx="4647127" cy="1226745"/>
          </a:xfrm>
        </p:grpSpPr>
        <p:sp>
          <p:nvSpPr>
            <p:cNvPr id="16" name="Platshållare för innehåll 11">
              <a:extLst>
                <a:ext uri="{FF2B5EF4-FFF2-40B4-BE49-F238E27FC236}">
                  <a16:creationId xmlns:a16="http://schemas.microsoft.com/office/drawing/2014/main" id="{A5D732A8-D0FE-487E-10E1-38E489EFA37A}"/>
                </a:ext>
              </a:extLst>
            </p:cNvPr>
            <p:cNvSpPr txBox="1">
              <a:spLocks/>
            </p:cNvSpPr>
            <p:nvPr/>
          </p:nvSpPr>
          <p:spPr>
            <a:xfrm>
              <a:off x="3470921" y="3675363"/>
              <a:ext cx="2261351" cy="1226745"/>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indent="0" algn="ctr">
                <a:spcAft>
                  <a:spcPts val="0"/>
                </a:spcAft>
                <a:buFont typeface="Symbol" panose="05050102010706020507" pitchFamily="18" charset="2"/>
                <a:buNone/>
              </a:pPr>
              <a:r>
                <a:rPr lang="sv-SE" sz="3600" dirty="0">
                  <a:latin typeface="Ziggurat HTF-Black" pitchFamily="50" charset="0"/>
                </a:rPr>
                <a:t>4 953</a:t>
              </a:r>
              <a:endParaRPr lang="sv-SE" dirty="0">
                <a:latin typeface="Ziggurat HTF-Black" pitchFamily="50" charset="0"/>
              </a:endParaRPr>
            </a:p>
            <a:p>
              <a:pPr marL="29845"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endParaRPr lang="sv-SE" sz="3600" u="none" strike="noStrike" kern="1200" cap="none" spc="0" normalizeH="0" baseline="0" noProof="0" dirty="0">
                <a:ln>
                  <a:noFill/>
                </a:ln>
                <a:solidFill>
                  <a:srgbClr val="005A69"/>
                </a:solidFill>
                <a:effectLst/>
                <a:uLnTx/>
                <a:uFillTx/>
                <a:latin typeface="Rockwell" panose="02060603020205020403" pitchFamily="18" charset="77"/>
              </a:endParaRPr>
            </a:p>
          </p:txBody>
        </p:sp>
        <p:sp>
          <p:nvSpPr>
            <p:cNvPr id="25" name="textruta 24">
              <a:extLst>
                <a:ext uri="{FF2B5EF4-FFF2-40B4-BE49-F238E27FC236}">
                  <a16:creationId xmlns:a16="http://schemas.microsoft.com/office/drawing/2014/main" id="{DBA3A263-28DF-FF8B-D05A-7E0E369EBD76}"/>
                </a:ext>
              </a:extLst>
            </p:cNvPr>
            <p:cNvSpPr txBox="1"/>
            <p:nvPr/>
          </p:nvSpPr>
          <p:spPr>
            <a:xfrm>
              <a:off x="5456728" y="3675363"/>
              <a:ext cx="711858" cy="707886"/>
            </a:xfrm>
            <a:prstGeom prst="rect">
              <a:avLst/>
            </a:prstGeom>
            <a:noFill/>
          </p:spPr>
          <p:txBody>
            <a:bodyPr wrap="square">
              <a:spAutoFit/>
            </a:bodyPr>
            <a:lstStyle/>
            <a:p>
              <a:pPr algn="ctr"/>
              <a:r>
                <a:rPr lang="sv-SE" sz="4000">
                  <a:latin typeface="+mj-lt"/>
                </a:rPr>
                <a:t>+</a:t>
              </a:r>
            </a:p>
          </p:txBody>
        </p:sp>
        <p:sp>
          <p:nvSpPr>
            <p:cNvPr id="23" name="Platshållare för innehåll 11">
              <a:extLst>
                <a:ext uri="{FF2B5EF4-FFF2-40B4-BE49-F238E27FC236}">
                  <a16:creationId xmlns:a16="http://schemas.microsoft.com/office/drawing/2014/main" id="{4D1CD8B5-0D3C-8D6B-4E62-978024004426}"/>
                </a:ext>
              </a:extLst>
            </p:cNvPr>
            <p:cNvSpPr txBox="1">
              <a:spLocks/>
            </p:cNvSpPr>
            <p:nvPr/>
          </p:nvSpPr>
          <p:spPr>
            <a:xfrm>
              <a:off x="5856697" y="3675363"/>
              <a:ext cx="2261351" cy="1226745"/>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indent="0" algn="ctr">
                <a:spcAft>
                  <a:spcPts val="0"/>
                </a:spcAft>
                <a:buNone/>
              </a:pPr>
              <a:r>
                <a:rPr lang="sv-SE" sz="3600" dirty="0">
                  <a:latin typeface="Ziggurat HTF-Black" pitchFamily="50" charset="0"/>
                </a:rPr>
                <a:t>6 335</a:t>
              </a:r>
              <a:endParaRPr lang="sv-SE" dirty="0">
                <a:latin typeface="Ziggurat HTF-Black" pitchFamily="50" charset="0"/>
              </a:endParaRPr>
            </a:p>
            <a:p>
              <a:pPr marL="29845"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endParaRPr lang="sv-SE" sz="3600" u="none" strike="noStrike" kern="1200" cap="none" spc="0" normalizeH="0" baseline="0" noProof="0" dirty="0">
                <a:ln>
                  <a:noFill/>
                </a:ln>
                <a:solidFill>
                  <a:srgbClr val="005A69"/>
                </a:solidFill>
                <a:effectLst/>
                <a:uLnTx/>
                <a:uFillTx/>
                <a:latin typeface="Rockwell" panose="02060603020205020403" pitchFamily="18" charset="77"/>
              </a:endParaRPr>
            </a:p>
          </p:txBody>
        </p:sp>
      </p:grpSp>
      <p:sp>
        <p:nvSpPr>
          <p:cNvPr id="17" name="textruta 16">
            <a:extLst>
              <a:ext uri="{FF2B5EF4-FFF2-40B4-BE49-F238E27FC236}">
                <a16:creationId xmlns:a16="http://schemas.microsoft.com/office/drawing/2014/main" id="{1C8D343C-92E5-7D7F-13B3-F2A432489610}"/>
              </a:ext>
            </a:extLst>
          </p:cNvPr>
          <p:cNvSpPr txBox="1"/>
          <p:nvPr/>
        </p:nvSpPr>
        <p:spPr>
          <a:xfrm>
            <a:off x="3754453" y="4902108"/>
            <a:ext cx="4142079" cy="369332"/>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strike="noStrike" kern="1200" cap="none" spc="0" normalizeH="0" noProof="0">
                <a:ln>
                  <a:noFill/>
                </a:ln>
                <a:solidFill>
                  <a:prstClr val="black"/>
                </a:solidFill>
                <a:effectLst/>
                <a:uLnTx/>
                <a:uFill>
                  <a:solidFill>
                    <a:schemeClr val="tx1"/>
                  </a:solidFill>
                </a:uFill>
                <a:ea typeface="Helvetica Neue" panose="02000503000000020004" pitchFamily="2" charset="0"/>
                <a:cs typeface="Arial" panose="020B0604020202020204" pitchFamily="34" charset="0"/>
              </a:rPr>
              <a:t>Kompletterande studiestöd.</a:t>
            </a:r>
          </a:p>
        </p:txBody>
      </p:sp>
      <p:sp>
        <p:nvSpPr>
          <p:cNvPr id="5" name="textruta 4">
            <a:extLst>
              <a:ext uri="{FF2B5EF4-FFF2-40B4-BE49-F238E27FC236}">
                <a16:creationId xmlns:a16="http://schemas.microsoft.com/office/drawing/2014/main" id="{D821DCFE-62F7-13A0-1F36-706AA19246A4}"/>
              </a:ext>
            </a:extLst>
          </p:cNvPr>
          <p:cNvSpPr txBox="1"/>
          <p:nvPr/>
        </p:nvSpPr>
        <p:spPr>
          <a:xfrm>
            <a:off x="3641036" y="5206907"/>
            <a:ext cx="2078313" cy="1200329"/>
          </a:xfrm>
          <a:prstGeom prst="rect">
            <a:avLst/>
          </a:prstGeom>
          <a:noFill/>
        </p:spPr>
        <p:txBody>
          <a:bodyPr wrap="square">
            <a:spAutoFit/>
          </a:bodyPr>
          <a:lstStyle/>
          <a:p>
            <a:pPr algn="ctr"/>
            <a:r>
              <a:rPr lang="sv-SE"/>
              <a:t>Cirka 80 % av din lön mellan 4,5 och 5,5 inkomstbas-belopp per år.</a:t>
            </a:r>
          </a:p>
        </p:txBody>
      </p:sp>
      <p:sp>
        <p:nvSpPr>
          <p:cNvPr id="6" name="textruta 5">
            <a:extLst>
              <a:ext uri="{FF2B5EF4-FFF2-40B4-BE49-F238E27FC236}">
                <a16:creationId xmlns:a16="http://schemas.microsoft.com/office/drawing/2014/main" id="{C4D918F5-20FE-451E-0D87-7FD02DD5103F}"/>
              </a:ext>
            </a:extLst>
          </p:cNvPr>
          <p:cNvSpPr txBox="1"/>
          <p:nvPr/>
        </p:nvSpPr>
        <p:spPr>
          <a:xfrm>
            <a:off x="5907012" y="5206907"/>
            <a:ext cx="2078313" cy="1200329"/>
          </a:xfrm>
          <a:prstGeom prst="rect">
            <a:avLst/>
          </a:prstGeom>
          <a:noFill/>
        </p:spPr>
        <p:txBody>
          <a:bodyPr wrap="square">
            <a:spAutoFit/>
          </a:bodyPr>
          <a:lstStyle/>
          <a:p>
            <a:pPr algn="ctr"/>
            <a:r>
              <a:rPr lang="sv-SE">
                <a:effectLst/>
              </a:rPr>
              <a:t>Cirka 65 % av din lön mellan 5,5 och 12 inkomstbas-belopp per år.</a:t>
            </a:r>
          </a:p>
        </p:txBody>
      </p:sp>
      <p:sp>
        <p:nvSpPr>
          <p:cNvPr id="18" name="textruta 17">
            <a:extLst>
              <a:ext uri="{FF2B5EF4-FFF2-40B4-BE49-F238E27FC236}">
                <a16:creationId xmlns:a16="http://schemas.microsoft.com/office/drawing/2014/main" id="{2F90CDB4-1E83-3647-B787-4664D0479060}"/>
              </a:ext>
            </a:extLst>
          </p:cNvPr>
          <p:cNvSpPr txBox="1"/>
          <p:nvPr/>
        </p:nvSpPr>
        <p:spPr>
          <a:xfrm>
            <a:off x="7863396" y="3675363"/>
            <a:ext cx="728301" cy="707886"/>
          </a:xfrm>
          <a:prstGeom prst="rect">
            <a:avLst/>
          </a:prstGeom>
          <a:noFill/>
        </p:spPr>
        <p:txBody>
          <a:bodyPr wrap="square">
            <a:spAutoFit/>
          </a:bodyPr>
          <a:lstStyle/>
          <a:p>
            <a:pPr algn="ctr"/>
            <a:r>
              <a:rPr lang="sv-SE" sz="4000">
                <a:latin typeface="+mj-lt"/>
              </a:rPr>
              <a:t>=</a:t>
            </a:r>
          </a:p>
        </p:txBody>
      </p:sp>
      <p:sp>
        <p:nvSpPr>
          <p:cNvPr id="20" name="Platshållare för innehåll 11">
            <a:extLst>
              <a:ext uri="{FF2B5EF4-FFF2-40B4-BE49-F238E27FC236}">
                <a16:creationId xmlns:a16="http://schemas.microsoft.com/office/drawing/2014/main" id="{4E70E649-B9FF-D695-4DD4-0D86D80CDA0E}"/>
              </a:ext>
            </a:extLst>
          </p:cNvPr>
          <p:cNvSpPr txBox="1">
            <a:spLocks/>
          </p:cNvSpPr>
          <p:nvPr/>
        </p:nvSpPr>
        <p:spPr>
          <a:xfrm>
            <a:off x="8486886" y="3675363"/>
            <a:ext cx="2784980"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31 860 kr</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p>
        </p:txBody>
      </p:sp>
      <p:sp>
        <p:nvSpPr>
          <p:cNvPr id="21" name="textruta 20">
            <a:extLst>
              <a:ext uri="{FF2B5EF4-FFF2-40B4-BE49-F238E27FC236}">
                <a16:creationId xmlns:a16="http://schemas.microsoft.com/office/drawing/2014/main" id="{801B97C2-0A4E-C9F3-D8AE-9D78D8F483E0}"/>
              </a:ext>
            </a:extLst>
          </p:cNvPr>
          <p:cNvSpPr txBox="1"/>
          <p:nvPr/>
        </p:nvSpPr>
        <p:spPr>
          <a:xfrm>
            <a:off x="8693599" y="4902108"/>
            <a:ext cx="2670567" cy="1200329"/>
          </a:xfrm>
          <a:prstGeom prst="rect">
            <a:avLst/>
          </a:prstGeom>
          <a:noFill/>
        </p:spPr>
        <p:txBody>
          <a:bodyPr wrap="square" lIns="91440" tIns="45720" rIns="91440" bIns="45720" anchor="t">
            <a:spAutoFit/>
          </a:bodyPr>
          <a:lstStyle/>
          <a:p>
            <a:pPr marL="29845">
              <a:spcAft>
                <a:spcPts val="1200"/>
              </a:spcAft>
              <a:defRPr/>
            </a:pPr>
            <a:r>
              <a:rPr kumimoji="0" lang="sv-SE" sz="1800" b="1" i="0" strike="noStrike" kern="1200" cap="none" spc="0" normalizeH="0" baseline="0" noProof="0">
                <a:ln>
                  <a:noFill/>
                </a:ln>
                <a:effectLst/>
                <a:uLnTx/>
                <a:uFillTx/>
                <a:latin typeface="+mj-lt"/>
                <a:ea typeface="Helvetica Neue" panose="02000503000000020004" pitchFamily="2" charset="0"/>
                <a:cs typeface="Arial"/>
              </a:rPr>
              <a:t>Totalt studiestöd per månad, </a:t>
            </a:r>
            <a:r>
              <a:rPr kumimoji="0" lang="sv-SE" sz="1800" b="1" i="0" strike="noStrike" kern="1200" cap="none" spc="0" normalizeH="0" noProof="0">
                <a:ln>
                  <a:noFill/>
                </a:ln>
                <a:effectLst/>
                <a:uLnTx/>
                <a:uFill>
                  <a:solidFill>
                    <a:srgbClr val="005A69"/>
                  </a:solidFill>
                </a:uFill>
                <a:latin typeface="+mj-lt"/>
                <a:ea typeface="Helvetica Neue" panose="02000503000000020004" pitchFamily="2" charset="0"/>
                <a:cs typeface="Arial"/>
              </a:rPr>
              <a:t>varav </a:t>
            </a:r>
            <a:r>
              <a:rPr lang="sv-SE" b="1">
                <a:uFill>
                  <a:solidFill>
                    <a:srgbClr val="005A69"/>
                  </a:solidFill>
                </a:uFill>
                <a:latin typeface="+mj-lt"/>
                <a:ea typeface="Helvetica Neue" panose="02000503000000020004" pitchFamily="2" charset="0"/>
                <a:cs typeface="Arial"/>
              </a:rPr>
              <a:t>11 288</a:t>
            </a:r>
            <a:r>
              <a:rPr kumimoji="0" lang="sv-SE" sz="1800" b="1" i="0" strike="noStrike" kern="1200" cap="none" spc="0" normalizeH="0" noProof="0">
                <a:ln>
                  <a:noFill/>
                </a:ln>
                <a:effectLst/>
                <a:uLnTx/>
                <a:uFill>
                  <a:solidFill>
                    <a:srgbClr val="005A69"/>
                  </a:solidFill>
                </a:uFill>
                <a:latin typeface="+mj-lt"/>
                <a:ea typeface="Helvetica Neue" panose="02000503000000020004" pitchFamily="2" charset="0"/>
                <a:cs typeface="Arial"/>
              </a:rPr>
              <a:t> kr komplett-</a:t>
            </a:r>
            <a:br>
              <a:rPr lang="sv-SE" sz="1800" b="1" i="0" strike="noStrike" kern="1200" cap="none" spc="0" normalizeH="0" noProof="0">
                <a:ln>
                  <a:noFill/>
                </a:ln>
                <a:effectLst/>
                <a:uLnTx/>
                <a:uFill>
                  <a:solidFill>
                    <a:srgbClr val="005A69"/>
                  </a:solidFill>
                </a:uFill>
                <a:latin typeface="+mj-lt"/>
                <a:ea typeface="Helvetica Neue" panose="02000503000000020004" pitchFamily="2" charset="0"/>
                <a:cs typeface="Arial" panose="020B0604020202020204" pitchFamily="34" charset="0"/>
              </a:rPr>
            </a:br>
            <a:r>
              <a:rPr kumimoji="0" lang="sv-SE" sz="1800" b="1" i="0" strike="noStrike" kern="1200" cap="none" spc="0" normalizeH="0" noProof="0" err="1">
                <a:ln>
                  <a:noFill/>
                </a:ln>
                <a:effectLst/>
                <a:uLnTx/>
                <a:uFill>
                  <a:solidFill>
                    <a:srgbClr val="005A69"/>
                  </a:solidFill>
                </a:uFill>
                <a:latin typeface="+mj-lt"/>
                <a:ea typeface="Helvetica Neue" panose="02000503000000020004" pitchFamily="2" charset="0"/>
                <a:cs typeface="Arial"/>
              </a:rPr>
              <a:t>erande</a:t>
            </a:r>
            <a:r>
              <a:rPr kumimoji="0" lang="sv-SE" sz="1800" b="1" i="0" strike="noStrike" kern="1200" cap="none" spc="0" normalizeH="0" noProof="0">
                <a:ln>
                  <a:noFill/>
                </a:ln>
                <a:effectLst/>
                <a:uLnTx/>
                <a:uFill>
                  <a:solidFill>
                    <a:srgbClr val="005A69"/>
                  </a:solidFill>
                </a:uFill>
                <a:latin typeface="+mj-lt"/>
                <a:ea typeface="Helvetica Neue" panose="02000503000000020004" pitchFamily="2" charset="0"/>
                <a:cs typeface="Arial"/>
              </a:rPr>
              <a:t> studiestöd.</a:t>
            </a:r>
            <a:endParaRPr lang="sv-SE">
              <a:cs typeface="Arial"/>
            </a:endParaRPr>
          </a:p>
        </p:txBody>
      </p:sp>
    </p:spTree>
    <p:extLst>
      <p:ext uri="{BB962C8B-B14F-4D97-AF65-F5344CB8AC3E}">
        <p14:creationId xmlns:p14="http://schemas.microsoft.com/office/powerpoint/2010/main" val="3407924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fade">
                                      <p:cBhvr>
                                        <p:cTn id="16" dur="500"/>
                                        <p:tgtEl>
                                          <p:spTgt spid="12">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500"/>
                                        <p:tgtEl>
                                          <p:spTgt spid="20">
                                            <p:txEl>
                                              <p:pRg st="0" end="0"/>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fade">
                                      <p:cBhvr>
                                        <p:cTn id="57" dur="500"/>
                                        <p:tgtEl>
                                          <p:spTgt spid="20">
                                            <p:txEl>
                                              <p:pRg st="1" end="1"/>
                                            </p:txEl>
                                          </p:spTgt>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uiExpand="1" build="p"/>
      <p:bldP spid="13" grpId="0" uiExpand="1" build="p"/>
      <p:bldP spid="14" grpId="0"/>
      <p:bldP spid="17" grpId="0"/>
      <p:bldP spid="5" grpId="0"/>
      <p:bldP spid="6" grpId="0"/>
      <p:bldP spid="18" grpId="0"/>
      <p:bldP spid="20" grpId="0" uiExpand="1" build="p"/>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F0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D12B67-0B88-7FCD-599C-1C69AC356CFE}"/>
              </a:ext>
            </a:extLst>
          </p:cNvPr>
          <p:cNvSpPr>
            <a:spLocks noGrp="1"/>
          </p:cNvSpPr>
          <p:nvPr>
            <p:ph type="title"/>
          </p:nvPr>
        </p:nvSpPr>
        <p:spPr>
          <a:xfrm>
            <a:off x="664233" y="752053"/>
            <a:ext cx="9609825" cy="1230137"/>
          </a:xfrm>
        </p:spPr>
        <p:txBody>
          <a:bodyPr/>
          <a:lstStyle/>
          <a:p>
            <a:r>
              <a:rPr lang="sv-SE" b="0" dirty="0">
                <a:solidFill>
                  <a:srgbClr val="005A69"/>
                </a:solidFill>
              </a:rPr>
              <a:t>Räkneexempel: </a:t>
            </a:r>
            <a:br>
              <a:rPr lang="sv-SE" b="0" dirty="0">
                <a:solidFill>
                  <a:srgbClr val="005A69"/>
                </a:solidFill>
              </a:rPr>
            </a:br>
            <a:r>
              <a:rPr lang="sv-SE" b="0" dirty="0">
                <a:solidFill>
                  <a:srgbClr val="005A69"/>
                </a:solidFill>
              </a:rPr>
              <a:t>Månadslön 27 900 kr</a:t>
            </a:r>
          </a:p>
        </p:txBody>
      </p:sp>
      <p:sp>
        <p:nvSpPr>
          <p:cNvPr id="46" name="Platshållare för text 8">
            <a:extLst>
              <a:ext uri="{FF2B5EF4-FFF2-40B4-BE49-F238E27FC236}">
                <a16:creationId xmlns:a16="http://schemas.microsoft.com/office/drawing/2014/main" id="{4DB5D6E4-E66A-A092-1487-26BCCA647218}"/>
              </a:ext>
            </a:extLst>
          </p:cNvPr>
          <p:cNvSpPr>
            <a:spLocks noGrp="1"/>
          </p:cNvSpPr>
          <p:nvPr>
            <p:ph type="body" sz="quarter" idx="15"/>
          </p:nvPr>
        </p:nvSpPr>
        <p:spPr>
          <a:xfrm>
            <a:off x="7844921" y="391690"/>
            <a:ext cx="3334011" cy="360363"/>
          </a:xfrm>
        </p:spPr>
        <p:txBody>
          <a:bodyPr/>
          <a:lstStyle/>
          <a:p>
            <a:r>
              <a:rPr lang="sv-SE" b="0" dirty="0">
                <a:solidFill>
                  <a:srgbClr val="005A69"/>
                </a:solidFill>
                <a:latin typeface="Ziggurat HTF-Black" pitchFamily="50" charset="0"/>
              </a:rPr>
              <a:t>Utvecklas i yrkeslivet</a:t>
            </a:r>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830BD4FA-2DEA-1B91-1DE7-80128678B71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3" name="Bild 2">
            <a:extLst>
              <a:ext uri="{FF2B5EF4-FFF2-40B4-BE49-F238E27FC236}">
                <a16:creationId xmlns:a16="http://schemas.microsoft.com/office/drawing/2014/main" id="{E506E493-498C-62BC-3A76-9ACC49B2F18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9762" b="39132"/>
          <a:stretch/>
        </p:blipFill>
        <p:spPr>
          <a:xfrm>
            <a:off x="0" y="2436615"/>
            <a:ext cx="12206990" cy="4421385"/>
          </a:xfrm>
          <a:prstGeom prst="rect">
            <a:avLst/>
          </a:prstGeom>
        </p:spPr>
      </p:pic>
      <p:sp>
        <p:nvSpPr>
          <p:cNvPr id="39" name="textruta 38">
            <a:extLst>
              <a:ext uri="{FF2B5EF4-FFF2-40B4-BE49-F238E27FC236}">
                <a16:creationId xmlns:a16="http://schemas.microsoft.com/office/drawing/2014/main" id="{5C3D007B-0D46-4C1E-5C85-E196519F9F44}"/>
              </a:ext>
            </a:extLst>
          </p:cNvPr>
          <p:cNvSpPr txBox="1"/>
          <p:nvPr/>
        </p:nvSpPr>
        <p:spPr>
          <a:xfrm>
            <a:off x="664233" y="2812649"/>
            <a:ext cx="10755704" cy="707886"/>
          </a:xfrm>
          <a:prstGeom prst="rect">
            <a:avLst/>
          </a:prstGeom>
          <a:noFill/>
        </p:spPr>
        <p:txBody>
          <a:bodyPr wrap="square">
            <a:spAutoFit/>
          </a:bodyPr>
          <a:lstStyle/>
          <a:p>
            <a:pPr marL="0" indent="0">
              <a:buNone/>
            </a:pPr>
            <a:r>
              <a:rPr lang="sv-SE" sz="2000" b="1">
                <a:ea typeface="Helvetica Neue" panose="02000503000000020004" pitchFamily="2" charset="0"/>
                <a:cs typeface="Arial" panose="020B0604020202020204" pitchFamily="34" charset="0"/>
              </a:rPr>
              <a:t>Kalle</a:t>
            </a:r>
            <a:r>
              <a:rPr lang="sv-SE" sz="2000" b="1">
                <a:ea typeface="Helvetica Neue" panose="02000503000000020004" pitchFamily="2" charset="0"/>
                <a:cs typeface="Helvetica Neue" panose="02000503000000020004" pitchFamily="2" charset="0"/>
              </a:rPr>
              <a:t>, 39 år, arbetar som undersköterska på ett sjukhus. </a:t>
            </a:r>
            <a:br>
              <a:rPr lang="sv-SE" sz="2000" b="1">
                <a:ea typeface="Helvetica Neue" panose="02000503000000020004" pitchFamily="2" charset="0"/>
                <a:cs typeface="Helvetica Neue" panose="02000503000000020004" pitchFamily="2" charset="0"/>
              </a:rPr>
            </a:br>
            <a:r>
              <a:rPr lang="sv-SE" sz="2000" b="1">
                <a:ea typeface="Helvetica Neue" panose="02000503000000020004" pitchFamily="2" charset="0"/>
                <a:cs typeface="Helvetica Neue" panose="02000503000000020004" pitchFamily="2" charset="0"/>
              </a:rPr>
              <a:t>Han ska läsa en ettårig yrkeshögskoleutbildning för att specialisera sig inom psykiatri.</a:t>
            </a:r>
          </a:p>
        </p:txBody>
      </p:sp>
      <p:sp>
        <p:nvSpPr>
          <p:cNvPr id="4" name="textruta 3">
            <a:extLst>
              <a:ext uri="{FF2B5EF4-FFF2-40B4-BE49-F238E27FC236}">
                <a16:creationId xmlns:a16="http://schemas.microsoft.com/office/drawing/2014/main" id="{AD58C81D-C8F9-0D75-68F2-F00725EC1067}"/>
              </a:ext>
            </a:extLst>
          </p:cNvPr>
          <p:cNvSpPr txBox="1"/>
          <p:nvPr/>
        </p:nvSpPr>
        <p:spPr>
          <a:xfrm>
            <a:off x="709203" y="3669986"/>
            <a:ext cx="2369301"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prstClr val="black"/>
                </a:solidFill>
                <a:effectLst/>
                <a:uLnTx/>
                <a:uFillTx/>
                <a:latin typeface="Ziggurat HTF-Black" pitchFamily="50" charset="0"/>
              </a:rPr>
              <a:t>20 572</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p>
        </p:txBody>
      </p:sp>
      <p:sp>
        <p:nvSpPr>
          <p:cNvPr id="28" name="textruta 27">
            <a:extLst>
              <a:ext uri="{FF2B5EF4-FFF2-40B4-BE49-F238E27FC236}">
                <a16:creationId xmlns:a16="http://schemas.microsoft.com/office/drawing/2014/main" id="{7A617407-9D5F-F641-97E2-480EFA5DA20D}"/>
              </a:ext>
            </a:extLst>
          </p:cNvPr>
          <p:cNvSpPr txBox="1"/>
          <p:nvPr/>
        </p:nvSpPr>
        <p:spPr>
          <a:xfrm>
            <a:off x="664234" y="4902108"/>
            <a:ext cx="2667818" cy="1431161"/>
          </a:xfrm>
          <a:prstGeom prst="rect">
            <a:avLst/>
          </a:prstGeom>
          <a:noFill/>
        </p:spPr>
        <p:txBody>
          <a:bodyPr wrap="square">
            <a:spAutoFit/>
          </a:bodyPr>
          <a:lstStyle/>
          <a:p>
            <a:pPr marL="30163" indent="0">
              <a:spcAft>
                <a:spcPts val="1800"/>
              </a:spcAft>
              <a:buNone/>
            </a:pPr>
            <a:r>
              <a:rPr lang="sv-SE" sz="1800" b="1">
                <a:ea typeface="Helvetica Neue" panose="02000503000000020004" pitchFamily="2" charset="0"/>
                <a:cs typeface="Arial" panose="020B0604020202020204" pitchFamily="34" charset="0"/>
              </a:rPr>
              <a:t>Omställnings-studiestöd från CSN.</a:t>
            </a:r>
          </a:p>
          <a:p>
            <a:pPr marL="30163" indent="0">
              <a:spcAft>
                <a:spcPts val="1800"/>
              </a:spcAft>
              <a:buNone/>
            </a:pPr>
            <a:r>
              <a:rPr lang="sv-SE">
                <a:effectLst/>
              </a:rPr>
              <a:t>Ca 80 % av din lön </a:t>
            </a:r>
            <a:br>
              <a:rPr lang="sv-SE">
                <a:effectLst/>
              </a:rPr>
            </a:br>
            <a:r>
              <a:rPr lang="sv-SE">
                <a:effectLst/>
              </a:rPr>
              <a:t>upp till ett maxbelopp.</a:t>
            </a:r>
          </a:p>
        </p:txBody>
      </p:sp>
      <p:sp>
        <p:nvSpPr>
          <p:cNvPr id="29" name="textruta 28">
            <a:extLst>
              <a:ext uri="{FF2B5EF4-FFF2-40B4-BE49-F238E27FC236}">
                <a16:creationId xmlns:a16="http://schemas.microsoft.com/office/drawing/2014/main" id="{1CFD55E6-55CE-A9CB-4CE8-F19A9E9EE78A}"/>
              </a:ext>
            </a:extLst>
          </p:cNvPr>
          <p:cNvSpPr txBox="1"/>
          <p:nvPr/>
        </p:nvSpPr>
        <p:spPr>
          <a:xfrm>
            <a:off x="3313032" y="3675363"/>
            <a:ext cx="711858" cy="707886"/>
          </a:xfrm>
          <a:prstGeom prst="rect">
            <a:avLst/>
          </a:prstGeom>
          <a:noFill/>
        </p:spPr>
        <p:txBody>
          <a:bodyPr wrap="square">
            <a:spAutoFit/>
          </a:bodyPr>
          <a:lstStyle/>
          <a:p>
            <a:pPr algn="ctr"/>
            <a:r>
              <a:rPr lang="sv-SE" sz="4000">
                <a:latin typeface="+mj-lt"/>
              </a:rPr>
              <a:t>+</a:t>
            </a:r>
          </a:p>
        </p:txBody>
      </p:sp>
      <p:sp>
        <p:nvSpPr>
          <p:cNvPr id="35" name="Platshållare för innehåll 11">
            <a:extLst>
              <a:ext uri="{FF2B5EF4-FFF2-40B4-BE49-F238E27FC236}">
                <a16:creationId xmlns:a16="http://schemas.microsoft.com/office/drawing/2014/main" id="{D8ACC28C-158C-8BC5-27D1-EABA98AA5AC7}"/>
              </a:ext>
            </a:extLst>
          </p:cNvPr>
          <p:cNvSpPr txBox="1">
            <a:spLocks/>
          </p:cNvSpPr>
          <p:nvPr/>
        </p:nvSpPr>
        <p:spPr>
          <a:xfrm>
            <a:off x="4108272" y="3675363"/>
            <a:ext cx="2261351" cy="1495783"/>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indent="0" algn="ctr">
              <a:spcAft>
                <a:spcPts val="0"/>
              </a:spcAft>
              <a:buFont typeface="Symbol" panose="05050102010706020507" pitchFamily="18" charset="2"/>
              <a:buNone/>
            </a:pPr>
            <a:r>
              <a:rPr lang="sv-SE" sz="3600" dirty="0">
                <a:latin typeface="Ziggurat HTF-Black" pitchFamily="50" charset="0"/>
              </a:rPr>
              <a:t>1 470</a:t>
            </a:r>
            <a:endParaRPr lang="sv-SE" dirty="0"/>
          </a:p>
          <a:p>
            <a:pPr marL="29845"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endParaRPr lang="sv-SE" sz="3600" u="none" strike="noStrike" kern="1200" cap="none" spc="0" normalizeH="0" baseline="0" noProof="0" dirty="0">
              <a:ln>
                <a:noFill/>
              </a:ln>
              <a:solidFill>
                <a:srgbClr val="005A69"/>
              </a:solidFill>
              <a:effectLst/>
              <a:uLnTx/>
              <a:uFillTx/>
              <a:latin typeface="Rockwell" panose="02060603020205020403" pitchFamily="18" charset="77"/>
            </a:endParaRPr>
          </a:p>
        </p:txBody>
      </p:sp>
      <p:sp>
        <p:nvSpPr>
          <p:cNvPr id="36" name="textruta 35">
            <a:extLst>
              <a:ext uri="{FF2B5EF4-FFF2-40B4-BE49-F238E27FC236}">
                <a16:creationId xmlns:a16="http://schemas.microsoft.com/office/drawing/2014/main" id="{CE831FAA-6555-5609-EFED-0D59AC1DBF24}"/>
              </a:ext>
            </a:extLst>
          </p:cNvPr>
          <p:cNvSpPr txBox="1"/>
          <p:nvPr/>
        </p:nvSpPr>
        <p:spPr>
          <a:xfrm>
            <a:off x="3429945" y="4902108"/>
            <a:ext cx="3665337" cy="1431161"/>
          </a:xfrm>
          <a:prstGeom prst="rect">
            <a:avLst/>
          </a:prstGeom>
          <a:noFill/>
        </p:spPr>
        <p:txBody>
          <a:bodyPr wrap="square">
            <a:spAutoFit/>
          </a:bodyPr>
          <a:lstStyle/>
          <a:p>
            <a:pPr marL="30163" algn="ctr">
              <a:spcAft>
                <a:spcPts val="1900"/>
              </a:spcAft>
              <a:defRPr/>
            </a:pPr>
            <a:r>
              <a:rPr kumimoji="0" lang="sv-SE" sz="1800" b="1" i="0" strike="noStrike" kern="1200" cap="none" spc="0" normalizeH="0" noProof="0">
                <a:ln>
                  <a:noFill/>
                </a:ln>
                <a:solidFill>
                  <a:prstClr val="black"/>
                </a:solidFill>
                <a:effectLst/>
                <a:uLnTx/>
                <a:uFill>
                  <a:solidFill>
                    <a:srgbClr val="005A69"/>
                  </a:solidFill>
                </a:uFill>
                <a:ea typeface="Helvetica Neue" panose="02000503000000020004" pitchFamily="2" charset="0"/>
                <a:cs typeface="Arial" panose="020B0604020202020204" pitchFamily="34" charset="0"/>
              </a:rPr>
              <a:t>Kompletterande </a:t>
            </a:r>
            <a:br>
              <a:rPr kumimoji="0" lang="sv-SE" sz="1800" b="1" i="0" strike="noStrike" kern="1200" cap="none" spc="0" normalizeH="0" noProof="0">
                <a:ln>
                  <a:noFill/>
                </a:ln>
                <a:solidFill>
                  <a:prstClr val="black"/>
                </a:solidFill>
                <a:effectLst/>
                <a:uLnTx/>
                <a:uFill>
                  <a:solidFill>
                    <a:srgbClr val="005A69"/>
                  </a:solidFill>
                </a:uFill>
                <a:ea typeface="Helvetica Neue" panose="02000503000000020004" pitchFamily="2" charset="0"/>
                <a:cs typeface="Arial" panose="020B0604020202020204" pitchFamily="34" charset="0"/>
              </a:rPr>
            </a:br>
            <a:r>
              <a:rPr kumimoji="0" lang="sv-SE" sz="1800" b="1" i="0" strike="noStrike" kern="1200" cap="none" spc="0" normalizeH="0" noProof="0">
                <a:ln>
                  <a:noFill/>
                </a:ln>
                <a:solidFill>
                  <a:prstClr val="black"/>
                </a:solidFill>
                <a:effectLst/>
                <a:uLnTx/>
                <a:uFill>
                  <a:solidFill>
                    <a:srgbClr val="005A69"/>
                  </a:solidFill>
                </a:uFill>
                <a:ea typeface="Helvetica Neue" panose="02000503000000020004" pitchFamily="2" charset="0"/>
                <a:cs typeface="Arial" panose="020B0604020202020204" pitchFamily="34" charset="0"/>
              </a:rPr>
              <a:t>studiestöd.</a:t>
            </a:r>
            <a:endParaRPr lang="sv-SE" b="1">
              <a:solidFill>
                <a:prstClr val="black"/>
              </a:solidFill>
              <a:uFill>
                <a:solidFill>
                  <a:srgbClr val="005A69"/>
                </a:solidFill>
              </a:uFill>
              <a:ea typeface="Helvetica Neue" panose="02000503000000020004" pitchFamily="2" charset="0"/>
              <a:cs typeface="Arial" panose="020B0604020202020204" pitchFamily="34" charset="0"/>
            </a:endParaRPr>
          </a:p>
          <a:p>
            <a:pPr marL="30163" algn="ctr">
              <a:spcAft>
                <a:spcPts val="1900"/>
              </a:spcAft>
              <a:defRPr/>
            </a:pPr>
            <a:r>
              <a:rPr lang="sv-SE">
                <a:effectLst/>
              </a:rPr>
              <a:t>Ca 80 % av din lön mellan 4,5 och 5,5 inkomstbasbelopp per år.</a:t>
            </a:r>
          </a:p>
        </p:txBody>
      </p:sp>
      <p:sp>
        <p:nvSpPr>
          <p:cNvPr id="30" name="textruta 29">
            <a:extLst>
              <a:ext uri="{FF2B5EF4-FFF2-40B4-BE49-F238E27FC236}">
                <a16:creationId xmlns:a16="http://schemas.microsoft.com/office/drawing/2014/main" id="{4C8EB707-A62B-509A-B4DA-DA6DD5E78DEB}"/>
              </a:ext>
            </a:extLst>
          </p:cNvPr>
          <p:cNvSpPr txBox="1"/>
          <p:nvPr/>
        </p:nvSpPr>
        <p:spPr>
          <a:xfrm>
            <a:off x="6395526" y="3675363"/>
            <a:ext cx="728301" cy="707886"/>
          </a:xfrm>
          <a:prstGeom prst="rect">
            <a:avLst/>
          </a:prstGeom>
          <a:noFill/>
        </p:spPr>
        <p:txBody>
          <a:bodyPr wrap="square">
            <a:spAutoFit/>
          </a:bodyPr>
          <a:lstStyle/>
          <a:p>
            <a:pPr algn="ctr"/>
            <a:r>
              <a:rPr lang="sv-SE" sz="4000">
                <a:latin typeface="+mj-lt"/>
              </a:rPr>
              <a:t>=</a:t>
            </a:r>
          </a:p>
        </p:txBody>
      </p:sp>
      <p:sp>
        <p:nvSpPr>
          <p:cNvPr id="32" name="Platshållare för innehåll 11">
            <a:extLst>
              <a:ext uri="{FF2B5EF4-FFF2-40B4-BE49-F238E27FC236}">
                <a16:creationId xmlns:a16="http://schemas.microsoft.com/office/drawing/2014/main" id="{D5372C7F-3138-5548-E327-B50945066D25}"/>
              </a:ext>
            </a:extLst>
          </p:cNvPr>
          <p:cNvSpPr txBox="1">
            <a:spLocks/>
          </p:cNvSpPr>
          <p:nvPr/>
        </p:nvSpPr>
        <p:spPr>
          <a:xfrm>
            <a:off x="7296058" y="3675363"/>
            <a:ext cx="2954245"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22 042 kr</a:t>
            </a:r>
          </a:p>
          <a:p>
            <a:pPr marL="30163"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3600" u="none" strike="noStrike" kern="1200" cap="none" spc="0" normalizeH="0" baseline="0" noProof="0" dirty="0">
                <a:ln>
                  <a:noFill/>
                </a:ln>
                <a:solidFill>
                  <a:srgbClr val="005A69"/>
                </a:solidFill>
                <a:effectLst/>
                <a:uLnTx/>
                <a:uFillTx/>
                <a:latin typeface="Rockwell" panose="02060603020205020403" pitchFamily="18" charset="77"/>
              </a:rPr>
              <a:t>|</a:t>
            </a:r>
          </a:p>
        </p:txBody>
      </p:sp>
      <p:sp>
        <p:nvSpPr>
          <p:cNvPr id="33" name="textruta 32">
            <a:extLst>
              <a:ext uri="{FF2B5EF4-FFF2-40B4-BE49-F238E27FC236}">
                <a16:creationId xmlns:a16="http://schemas.microsoft.com/office/drawing/2014/main" id="{9ABCD526-4B35-87C6-4710-68C8D04DA777}"/>
              </a:ext>
            </a:extLst>
          </p:cNvPr>
          <p:cNvSpPr txBox="1"/>
          <p:nvPr/>
        </p:nvSpPr>
        <p:spPr>
          <a:xfrm>
            <a:off x="7484240" y="4902108"/>
            <a:ext cx="2667819" cy="1200329"/>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strike="noStrike" kern="1200" cap="none" spc="0" normalizeH="0" baseline="0" noProof="0">
                <a:ln>
                  <a:noFill/>
                </a:ln>
                <a:solidFill>
                  <a:prstClr val="black"/>
                </a:solidFill>
                <a:effectLst/>
                <a:uLnTx/>
                <a:uFillTx/>
                <a:latin typeface="+mj-lt"/>
                <a:ea typeface="Helvetica Neue" panose="02000503000000020004" pitchFamily="2" charset="0"/>
                <a:cs typeface="Arial" panose="020B0604020202020204" pitchFamily="34" charset="0"/>
              </a:rPr>
              <a:t>Totalt studiestöd per månad, </a:t>
            </a:r>
            <a:r>
              <a:rPr kumimoji="0" lang="sv-SE" sz="1800" b="1" i="0" strike="noStrike" kern="1200" cap="none" spc="0" normalizeH="0" noProof="0">
                <a:ln>
                  <a:noFill/>
                </a:ln>
                <a:solidFill>
                  <a:prstClr val="black"/>
                </a:solidFill>
                <a:effectLst/>
                <a:uLnTx/>
                <a:uFill>
                  <a:solidFill>
                    <a:srgbClr val="005A69"/>
                  </a:solidFill>
                </a:uFill>
                <a:latin typeface="+mj-lt"/>
                <a:ea typeface="Helvetica Neue" panose="02000503000000020004" pitchFamily="2" charset="0"/>
                <a:cs typeface="Arial" panose="020B0604020202020204" pitchFamily="34" charset="0"/>
              </a:rPr>
              <a:t>varav </a:t>
            </a:r>
            <a:br>
              <a:rPr kumimoji="0" lang="sv-SE" sz="1800" b="1" i="0" strike="noStrike" kern="1200" cap="none" spc="0" normalizeH="0" noProof="0">
                <a:ln>
                  <a:noFill/>
                </a:ln>
                <a:solidFill>
                  <a:prstClr val="black"/>
                </a:solidFill>
                <a:effectLst/>
                <a:uLnTx/>
                <a:uFill>
                  <a:solidFill>
                    <a:srgbClr val="005A69"/>
                  </a:solidFill>
                </a:uFill>
                <a:latin typeface="+mj-lt"/>
                <a:ea typeface="Helvetica Neue" panose="02000503000000020004" pitchFamily="2" charset="0"/>
                <a:cs typeface="Arial" panose="020B0604020202020204" pitchFamily="34" charset="0"/>
              </a:rPr>
            </a:br>
            <a:r>
              <a:rPr kumimoji="0" lang="sv-SE" sz="1800" b="1" i="0" strike="noStrike" kern="1200" cap="none" spc="0" normalizeH="0" noProof="0">
                <a:ln>
                  <a:noFill/>
                </a:ln>
                <a:solidFill>
                  <a:prstClr val="black"/>
                </a:solidFill>
                <a:effectLst/>
                <a:uLnTx/>
                <a:uFill>
                  <a:solidFill>
                    <a:srgbClr val="005A69"/>
                  </a:solidFill>
                </a:uFill>
                <a:latin typeface="+mj-lt"/>
                <a:ea typeface="Helvetica Neue" panose="02000503000000020004" pitchFamily="2" charset="0"/>
                <a:cs typeface="Arial" panose="020B0604020202020204" pitchFamily="34" charset="0"/>
              </a:rPr>
              <a:t>1 </a:t>
            </a:r>
            <a:r>
              <a:rPr lang="sv-SE" b="1" noProof="0">
                <a:solidFill>
                  <a:prstClr val="black"/>
                </a:solidFill>
                <a:uFill>
                  <a:solidFill>
                    <a:srgbClr val="005A69"/>
                  </a:solidFill>
                </a:uFill>
                <a:latin typeface="+mj-lt"/>
                <a:ea typeface="Helvetica Neue" panose="02000503000000020004" pitchFamily="2" charset="0"/>
                <a:cs typeface="Arial" panose="020B0604020202020204" pitchFamily="34" charset="0"/>
              </a:rPr>
              <a:t>470</a:t>
            </a:r>
            <a:r>
              <a:rPr kumimoji="0" lang="sv-SE" sz="1800" b="1" i="0" strike="noStrike" kern="1200" cap="none" spc="0" normalizeH="0" noProof="0">
                <a:ln>
                  <a:noFill/>
                </a:ln>
                <a:solidFill>
                  <a:prstClr val="black"/>
                </a:solidFill>
                <a:effectLst/>
                <a:uLnTx/>
                <a:uFill>
                  <a:solidFill>
                    <a:srgbClr val="005A69"/>
                  </a:solidFill>
                </a:uFill>
                <a:latin typeface="+mj-lt"/>
                <a:ea typeface="Helvetica Neue" panose="02000503000000020004" pitchFamily="2" charset="0"/>
                <a:cs typeface="Arial" panose="020B0604020202020204" pitchFamily="34" charset="0"/>
              </a:rPr>
              <a:t> kr komplett-</a:t>
            </a:r>
            <a:r>
              <a:rPr kumimoji="0" lang="sv-SE" sz="1800" b="1" i="0" strike="noStrike" kern="1200" cap="none" spc="0" normalizeH="0" noProof="0" err="1">
                <a:ln>
                  <a:noFill/>
                </a:ln>
                <a:solidFill>
                  <a:prstClr val="black"/>
                </a:solidFill>
                <a:effectLst/>
                <a:uLnTx/>
                <a:uFill>
                  <a:solidFill>
                    <a:srgbClr val="005A69"/>
                  </a:solidFill>
                </a:uFill>
                <a:latin typeface="+mj-lt"/>
                <a:ea typeface="Helvetica Neue" panose="02000503000000020004" pitchFamily="2" charset="0"/>
                <a:cs typeface="Arial" panose="020B0604020202020204" pitchFamily="34" charset="0"/>
              </a:rPr>
              <a:t>erande</a:t>
            </a:r>
            <a:r>
              <a:rPr kumimoji="0" lang="sv-SE" sz="1800" b="1" i="0" strike="noStrike" kern="1200" cap="none" spc="0" normalizeH="0" noProof="0">
                <a:ln>
                  <a:noFill/>
                </a:ln>
                <a:solidFill>
                  <a:prstClr val="black"/>
                </a:solidFill>
                <a:effectLst/>
                <a:uLnTx/>
                <a:uFill>
                  <a:solidFill>
                    <a:srgbClr val="005A69"/>
                  </a:solidFill>
                </a:uFill>
                <a:latin typeface="+mj-lt"/>
                <a:ea typeface="Helvetica Neue" panose="02000503000000020004" pitchFamily="2" charset="0"/>
                <a:cs typeface="Arial" panose="020B0604020202020204" pitchFamily="34" charset="0"/>
              </a:rPr>
              <a:t> studiestöd.</a:t>
            </a:r>
          </a:p>
        </p:txBody>
      </p:sp>
    </p:spTree>
    <p:extLst>
      <p:ext uri="{BB962C8B-B14F-4D97-AF65-F5344CB8AC3E}">
        <p14:creationId xmlns:p14="http://schemas.microsoft.com/office/powerpoint/2010/main" val="1420206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8">
                                            <p:txEl>
                                              <p:pRg st="1" end="1"/>
                                            </p:txEl>
                                          </p:spTgt>
                                        </p:tgtEl>
                                        <p:attrNameLst>
                                          <p:attrName>style.visibility</p:attrName>
                                        </p:attrNameLst>
                                      </p:cBhvr>
                                      <p:to>
                                        <p:strVal val="visible"/>
                                      </p:to>
                                    </p:set>
                                    <p:animEffect transition="in" filter="fade">
                                      <p:cBhvr>
                                        <p:cTn id="24" dur="500"/>
                                        <p:tgtEl>
                                          <p:spTgt spid="2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5">
                                            <p:txEl>
                                              <p:pRg st="1" end="1"/>
                                            </p:txEl>
                                          </p:spTgt>
                                        </p:tgtEl>
                                        <p:attrNameLst>
                                          <p:attrName>style.visibility</p:attrName>
                                        </p:attrNameLst>
                                      </p:cBhvr>
                                      <p:to>
                                        <p:strVal val="visible"/>
                                      </p:to>
                                    </p:set>
                                    <p:animEffect transition="in" filter="fade">
                                      <p:cBhvr>
                                        <p:cTn id="37" dur="500"/>
                                        <p:tgtEl>
                                          <p:spTgt spid="35">
                                            <p:txEl>
                                              <p:pRg st="1" end="1"/>
                                            </p:txEl>
                                          </p:spTgt>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fade">
                                      <p:cBhvr>
                                        <p:cTn id="41" dur="500"/>
                                        <p:tgtEl>
                                          <p:spTgt spid="36">
                                            <p:txEl>
                                              <p:pRg st="0" end="0"/>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6">
                                            <p:txEl>
                                              <p:pRg st="1" end="1"/>
                                            </p:txEl>
                                          </p:spTgt>
                                        </p:tgtEl>
                                        <p:attrNameLst>
                                          <p:attrName>style.visibility</p:attrName>
                                        </p:attrNameLst>
                                      </p:cBhvr>
                                      <p:to>
                                        <p:strVal val="visible"/>
                                      </p:to>
                                    </p:set>
                                    <p:animEffect transition="in" filter="fade">
                                      <p:cBhvr>
                                        <p:cTn id="45" dur="500"/>
                                        <p:tgtEl>
                                          <p:spTgt spid="3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fade">
                                      <p:cBhvr>
                                        <p:cTn id="54" dur="500"/>
                                        <p:tgtEl>
                                          <p:spTgt spid="32">
                                            <p:txEl>
                                              <p:pRg st="0" end="0"/>
                                            </p:txEl>
                                          </p:spTgt>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32">
                                            <p:txEl>
                                              <p:pRg st="1" end="1"/>
                                            </p:txEl>
                                          </p:spTgt>
                                        </p:tgtEl>
                                        <p:attrNameLst>
                                          <p:attrName>style.visibility</p:attrName>
                                        </p:attrNameLst>
                                      </p:cBhvr>
                                      <p:to>
                                        <p:strVal val="visible"/>
                                      </p:to>
                                    </p:set>
                                    <p:animEffect transition="in" filter="fade">
                                      <p:cBhvr>
                                        <p:cTn id="58" dur="500"/>
                                        <p:tgtEl>
                                          <p:spTgt spid="32">
                                            <p:txEl>
                                              <p:pRg st="1" end="1"/>
                                            </p:txEl>
                                          </p:spTgt>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 grpId="0" uiExpand="1" build="p"/>
      <p:bldP spid="28" grpId="0" uiExpand="1" build="p"/>
      <p:bldP spid="29" grpId="0"/>
      <p:bldP spid="35" grpId="0" build="p"/>
      <p:bldP spid="36" grpId="0" uiExpand="1" build="p"/>
      <p:bldP spid="30" grpId="0"/>
      <p:bldP spid="32" grpId="0" uiExpand="1" build="p"/>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5F0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5CC16D-0AB1-7E94-EA5E-8E4292CBFC36}"/>
              </a:ext>
            </a:extLst>
          </p:cNvPr>
          <p:cNvSpPr>
            <a:spLocks noGrp="1"/>
          </p:cNvSpPr>
          <p:nvPr>
            <p:ph type="title"/>
          </p:nvPr>
        </p:nvSpPr>
        <p:spPr>
          <a:xfrm>
            <a:off x="664233" y="1361962"/>
            <a:ext cx="9609825" cy="1230137"/>
          </a:xfrm>
        </p:spPr>
        <p:txBody>
          <a:bodyPr/>
          <a:lstStyle/>
          <a:p>
            <a:br>
              <a:rPr lang="sv-SE" dirty="0">
                <a:solidFill>
                  <a:srgbClr val="005A69"/>
                </a:solidFill>
              </a:rPr>
            </a:br>
            <a:r>
              <a:rPr lang="sv-SE" b="0" dirty="0">
                <a:solidFill>
                  <a:srgbClr val="005A69"/>
                </a:solidFill>
              </a:rPr>
              <a:t>Hjälp att hitta nytt jobb</a:t>
            </a:r>
          </a:p>
        </p:txBody>
      </p:sp>
      <p:sp>
        <p:nvSpPr>
          <p:cNvPr id="8" name="Platshållare för text 7">
            <a:extLst>
              <a:ext uri="{FF2B5EF4-FFF2-40B4-BE49-F238E27FC236}">
                <a16:creationId xmlns:a16="http://schemas.microsoft.com/office/drawing/2014/main" id="{7CCA5281-E445-16A9-725E-7645F79C2367}"/>
              </a:ext>
            </a:extLst>
          </p:cNvPr>
          <p:cNvSpPr>
            <a:spLocks noGrp="1"/>
          </p:cNvSpPr>
          <p:nvPr>
            <p:ph type="body" sz="quarter" idx="15"/>
          </p:nvPr>
        </p:nvSpPr>
        <p:spPr/>
        <p:txBody>
          <a:bodyPr/>
          <a:lstStyle/>
          <a:p>
            <a:r>
              <a:rPr lang="sv-SE" b="0" dirty="0">
                <a:solidFill>
                  <a:srgbClr val="005A69"/>
                </a:solidFill>
                <a:latin typeface="Ziggurat HTF-Black" pitchFamily="50" charset="0"/>
              </a:rPr>
              <a:t>Utvecklas i yrkeslivet</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14F67F5D-EB12-77FB-570C-0481F68478F4}"/>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71FB4903-F1C1-4F1A-AFE6-1DE4A0DA883F}"/>
              </a:ext>
            </a:extLst>
          </p:cNvPr>
          <p:cNvSpPr>
            <a:spLocks noGrp="1"/>
          </p:cNvSpPr>
          <p:nvPr>
            <p:ph sz="half" idx="1"/>
          </p:nvPr>
        </p:nvSpPr>
        <p:spPr>
          <a:xfrm>
            <a:off x="666000" y="2940069"/>
            <a:ext cx="7073406" cy="2422657"/>
          </a:xfrm>
        </p:spPr>
        <p:txBody>
          <a:bodyPr/>
          <a:lstStyle/>
          <a:p>
            <a:pPr marL="0" indent="0">
              <a:buNone/>
            </a:pPr>
            <a:r>
              <a:rPr lang="sv-SE" b="1" dirty="0"/>
              <a:t>Om du skulle bli uppsagd på grund av arbetsbrist eller om din tidsbegränsade anställning tar slut:</a:t>
            </a:r>
          </a:p>
          <a:p>
            <a:pPr>
              <a:buClr>
                <a:schemeClr val="accent5"/>
              </a:buClr>
              <a:buSzPct val="110000"/>
              <a:buFont typeface="Arial" panose="020B0604020202020204" pitchFamily="34" charset="0"/>
              <a:buChar char="•"/>
            </a:pPr>
            <a:r>
              <a:rPr lang="sv-SE" dirty="0"/>
              <a:t>Grundläggande stöd från omställningsfonden</a:t>
            </a:r>
          </a:p>
          <a:p>
            <a:pPr>
              <a:buClr>
                <a:schemeClr val="accent5"/>
              </a:buClr>
              <a:buSzPct val="110000"/>
              <a:buFont typeface="Arial" panose="020B0604020202020204" pitchFamily="34" charset="0"/>
              <a:buChar char="•"/>
            </a:pPr>
            <a:r>
              <a:rPr lang="sv-SE" dirty="0"/>
              <a:t>Ekonomisk ersättning och studiestöd</a:t>
            </a:r>
          </a:p>
          <a:p>
            <a:pPr>
              <a:buClr>
                <a:schemeClr val="accent5"/>
              </a:buClr>
              <a:buSzPct val="110000"/>
              <a:buFont typeface="Arial" panose="020B0604020202020204" pitchFamily="34" charset="0"/>
              <a:buChar char="•"/>
            </a:pPr>
            <a:r>
              <a:rPr lang="sv-SE" dirty="0"/>
              <a:t>9 av 10 hittar ny sysselsättning</a:t>
            </a:r>
          </a:p>
        </p:txBody>
      </p:sp>
      <p:sp>
        <p:nvSpPr>
          <p:cNvPr id="5" name="Ellips 4">
            <a:extLst>
              <a:ext uri="{FF2B5EF4-FFF2-40B4-BE49-F238E27FC236}">
                <a16:creationId xmlns:a16="http://schemas.microsoft.com/office/drawing/2014/main" id="{96E475BA-90BB-2984-462C-71749FA28314}"/>
              </a:ext>
            </a:extLst>
          </p:cNvPr>
          <p:cNvSpPr>
            <a:spLocks noChangeAspect="1"/>
          </p:cNvSpPr>
          <p:nvPr/>
        </p:nvSpPr>
        <p:spPr>
          <a:xfrm>
            <a:off x="8371484" y="2362095"/>
            <a:ext cx="2909575" cy="2909575"/>
          </a:xfrm>
          <a:prstGeom prst="ellipse">
            <a:avLst/>
          </a:prstGeom>
          <a:solidFill>
            <a:srgbClr val="005A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sv-SE" sz="1700" spc="10" dirty="0">
                <a:solidFill>
                  <a:srgbClr val="E5F1F2"/>
                </a:solidFill>
                <a:latin typeface="Ziggurat HTF-Black" pitchFamily="50" charset="0"/>
              </a:rPr>
              <a:t>Läs mer om vilket stöd </a:t>
            </a:r>
            <a:br>
              <a:rPr lang="sv-SE" sz="1700" spc="10" dirty="0">
                <a:solidFill>
                  <a:srgbClr val="E5F1F2"/>
                </a:solidFill>
                <a:latin typeface="Ziggurat HTF-Black" pitchFamily="50" charset="0"/>
              </a:rPr>
            </a:br>
            <a:r>
              <a:rPr lang="sv-SE" sz="1700" spc="10" dirty="0">
                <a:solidFill>
                  <a:srgbClr val="E5F1F2"/>
                </a:solidFill>
                <a:latin typeface="Ziggurat HTF-Black" pitchFamily="50" charset="0"/>
              </a:rPr>
              <a:t>du kan få på </a:t>
            </a:r>
            <a:r>
              <a:rPr lang="sv-SE" sz="1700" u="sng" spc="10" dirty="0" err="1">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t>omstallnings</a:t>
            </a:r>
            <a:br>
              <a:rPr lang="sv-SE" sz="1700" u="sng" spc="10" dirty="0">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br>
            <a:r>
              <a:rPr lang="sv-SE" sz="1700" u="sng" spc="10" dirty="0">
                <a:solidFill>
                  <a:srgbClr val="E5F1F2"/>
                </a:solidFill>
                <a:latin typeface="Ziggurat HTF-Black" pitchFamily="50" charset="0"/>
                <a:hlinkClick r:id="rId5">
                  <a:extLst>
                    <a:ext uri="{A12FA001-AC4F-418D-AE19-62706E023703}">
                      <ahyp:hlinkClr xmlns:ahyp="http://schemas.microsoft.com/office/drawing/2018/hyperlinkcolor" val="tx"/>
                    </a:ext>
                  </a:extLst>
                </a:hlinkClick>
              </a:rPr>
              <a:t>fonden.se</a:t>
            </a:r>
            <a:endParaRPr lang="sv-SE" sz="1700" u="sng" spc="10" dirty="0">
              <a:solidFill>
                <a:srgbClr val="E5F1F2"/>
              </a:solidFill>
              <a:latin typeface="Ziggurat HTF-Black" pitchFamily="50" charset="0"/>
            </a:endParaRPr>
          </a:p>
        </p:txBody>
      </p:sp>
    </p:spTree>
    <p:extLst>
      <p:ext uri="{BB962C8B-B14F-4D97-AF65-F5344CB8AC3E}">
        <p14:creationId xmlns:p14="http://schemas.microsoft.com/office/powerpoint/2010/main" val="518007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450" decel="100000" fill="hold"/>
                                        <p:tgtEl>
                                          <p:spTgt spid="5"/>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DC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6A7C88-6A5E-683D-7459-1245AF538634}"/>
              </a:ext>
            </a:extLst>
          </p:cNvPr>
          <p:cNvSpPr>
            <a:spLocks noGrp="1"/>
          </p:cNvSpPr>
          <p:nvPr>
            <p:ph type="ctrTitle"/>
          </p:nvPr>
        </p:nvSpPr>
        <p:spPr/>
        <p:txBody>
          <a:bodyPr/>
          <a:lstStyle/>
          <a:p>
            <a:r>
              <a:rPr lang="sv-SE" sz="4800" b="0" dirty="0">
                <a:solidFill>
                  <a:srgbClr val="DD0069"/>
                </a:solidFill>
              </a:rPr>
              <a:t>Trygga din pension</a:t>
            </a:r>
          </a:p>
        </p:txBody>
      </p:sp>
      <p:pic>
        <p:nvPicPr>
          <p:cNvPr id="9" name="Platshållare för bild 8" descr="Hus">
            <a:extLst>
              <a:ext uri="{FF2B5EF4-FFF2-40B4-BE49-F238E27FC236}">
                <a16:creationId xmlns:a16="http://schemas.microsoft.com/office/drawing/2014/main" id="{C5202499-6028-2561-85DE-170D7B692BD2}"/>
              </a:ext>
              <a:ext uri="{C183D7F6-B498-43B3-948B-1728B52AA6E4}">
                <adec:decorative xmlns:adec="http://schemas.microsoft.com/office/drawing/2017/decorative" val="0"/>
              </a:ext>
            </a:extLst>
          </p:cNvPr>
          <p:cNvPicPr>
            <a:picLocks noGrp="1" noChangeAspect="1"/>
          </p:cNvPicPr>
          <p:nvPr>
            <p:ph type="pic"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pic>
        <p:nvPicPr>
          <p:cNvPr id="11" name="Platshållare för bild 10" descr="En äldre kvinna och ett barn sitter vid ett trädgårdsbord.">
            <a:extLst>
              <a:ext uri="{FF2B5EF4-FFF2-40B4-BE49-F238E27FC236}">
                <a16:creationId xmlns:a16="http://schemas.microsoft.com/office/drawing/2014/main" id="{2DEA7FE6-2AA2-181C-7AE5-59E162319B53}"/>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20370" r="20370"/>
          <a:stretch>
            <a:fillRect/>
          </a:stretch>
        </p:blipFill>
        <p:spPr/>
      </p:pic>
    </p:spTree>
    <p:extLst>
      <p:ext uri="{BB962C8B-B14F-4D97-AF65-F5344CB8AC3E}">
        <p14:creationId xmlns:p14="http://schemas.microsoft.com/office/powerpoint/2010/main" val="88992949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DC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463CAE-8F1E-8870-4FD9-A220041B2F66}"/>
              </a:ext>
            </a:extLst>
          </p:cNvPr>
          <p:cNvSpPr>
            <a:spLocks noGrp="1"/>
          </p:cNvSpPr>
          <p:nvPr>
            <p:ph type="title"/>
          </p:nvPr>
        </p:nvSpPr>
        <p:spPr>
          <a:xfrm>
            <a:off x="664233" y="1359532"/>
            <a:ext cx="9609825" cy="1230137"/>
          </a:xfrm>
        </p:spPr>
        <p:txBody>
          <a:bodyPr/>
          <a:lstStyle/>
          <a:p>
            <a:br>
              <a:rPr lang="sv-SE" dirty="0">
                <a:solidFill>
                  <a:srgbClr val="DD0069"/>
                </a:solidFill>
              </a:rPr>
            </a:br>
            <a:r>
              <a:rPr lang="sv-SE" b="0" dirty="0">
                <a:solidFill>
                  <a:srgbClr val="DD0069"/>
                </a:solidFill>
              </a:rPr>
              <a:t>Ditt arbete ger dig </a:t>
            </a:r>
            <a:br>
              <a:rPr lang="sv-SE" b="0" dirty="0">
                <a:solidFill>
                  <a:srgbClr val="DD0069"/>
                </a:solidFill>
              </a:rPr>
            </a:br>
            <a:r>
              <a:rPr lang="sv-SE" b="0" dirty="0">
                <a:solidFill>
                  <a:srgbClr val="DD0069"/>
                </a:solidFill>
              </a:rPr>
              <a:t>mer i pension</a:t>
            </a:r>
          </a:p>
        </p:txBody>
      </p:sp>
      <p:sp>
        <p:nvSpPr>
          <p:cNvPr id="9" name="Platshållare för text 8">
            <a:extLst>
              <a:ext uri="{FF2B5EF4-FFF2-40B4-BE49-F238E27FC236}">
                <a16:creationId xmlns:a16="http://schemas.microsoft.com/office/drawing/2014/main" id="{452E904F-32C6-C567-672F-C621AD9BD80F}"/>
              </a:ext>
            </a:extLst>
          </p:cNvPr>
          <p:cNvSpPr>
            <a:spLocks noGrp="1"/>
          </p:cNvSpPr>
          <p:nvPr>
            <p:ph type="body" sz="quarter" idx="15"/>
          </p:nvPr>
        </p:nvSpPr>
        <p:spPr/>
        <p:txBody>
          <a:bodyPr/>
          <a:lstStyle/>
          <a:p>
            <a:r>
              <a:rPr lang="sv-SE" b="0" dirty="0">
                <a:solidFill>
                  <a:srgbClr val="DD0069"/>
                </a:solidFill>
                <a:latin typeface="Ziggurat HTF-Black" pitchFamily="50" charset="0"/>
              </a:rPr>
              <a:t>Trygga din pension</a:t>
            </a:r>
            <a:endParaRPr lang="sv-SE" b="0" dirty="0">
              <a:latin typeface="Ziggurat HTF-Black" pitchFamily="50" charset="0"/>
            </a:endParaRPr>
          </a:p>
        </p:txBody>
      </p:sp>
      <p:pic>
        <p:nvPicPr>
          <p:cNvPr id="7" name="Platshållare för bild 6">
            <a:extLst>
              <a:ext uri="{FF2B5EF4-FFF2-40B4-BE49-F238E27FC236}">
                <a16:creationId xmlns:a16="http://schemas.microsoft.com/office/drawing/2014/main" id="{28F85034-C685-9227-30D6-979274AB1CE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425D7281-CC0E-A42F-3BA7-C299F107197F}"/>
              </a:ext>
            </a:extLst>
          </p:cNvPr>
          <p:cNvSpPr>
            <a:spLocks noGrp="1"/>
          </p:cNvSpPr>
          <p:nvPr>
            <p:ph sz="half" idx="1"/>
          </p:nvPr>
        </p:nvSpPr>
        <p:spPr>
          <a:xfrm>
            <a:off x="664233" y="3716521"/>
            <a:ext cx="9608058" cy="1935741"/>
          </a:xfrm>
        </p:spPr>
        <p:txBody>
          <a:bodyPr/>
          <a:lstStyle/>
          <a:p>
            <a:pPr>
              <a:buClr>
                <a:schemeClr val="accent6"/>
              </a:buClr>
              <a:buSzPct val="110000"/>
              <a:buFont typeface="Arial" panose="020B0604020202020204" pitchFamily="34" charset="0"/>
              <a:buChar char="•"/>
            </a:pPr>
            <a:r>
              <a:rPr lang="sv-SE"/>
              <a:t>Tjänstepension</a:t>
            </a:r>
          </a:p>
          <a:p>
            <a:pPr>
              <a:buClr>
                <a:schemeClr val="accent6"/>
              </a:buClr>
              <a:buSzPct val="110000"/>
              <a:buFont typeface="Arial" panose="020B0604020202020204" pitchFamily="34" charset="0"/>
              <a:buChar char="•"/>
            </a:pPr>
            <a:r>
              <a:rPr lang="sv-SE"/>
              <a:t>Du kan själv välja förvaltare</a:t>
            </a:r>
          </a:p>
          <a:p>
            <a:pPr>
              <a:buClr>
                <a:schemeClr val="accent6"/>
              </a:buClr>
              <a:buSzPct val="110000"/>
              <a:buFont typeface="Arial" panose="020B0604020202020204" pitchFamily="34" charset="0"/>
              <a:buChar char="•"/>
            </a:pPr>
            <a:r>
              <a:rPr lang="sv-SE"/>
              <a:t>Om du inte väljer placeras pengarna hos KPA Pension</a:t>
            </a:r>
          </a:p>
          <a:p>
            <a:pPr>
              <a:buClr>
                <a:schemeClr val="accent6"/>
              </a:buClr>
              <a:buSzPct val="110000"/>
              <a:buFont typeface="Arial" panose="020B0604020202020204" pitchFamily="34" charset="0"/>
              <a:buChar char="•"/>
            </a:pPr>
            <a:r>
              <a:rPr lang="sv-SE"/>
              <a:t>De flesta omfattas av pensionsavtalet AKAP-KR</a:t>
            </a:r>
          </a:p>
        </p:txBody>
      </p:sp>
      <p:sp>
        <p:nvSpPr>
          <p:cNvPr id="5" name="Ellips 4">
            <a:extLst>
              <a:ext uri="{FF2B5EF4-FFF2-40B4-BE49-F238E27FC236}">
                <a16:creationId xmlns:a16="http://schemas.microsoft.com/office/drawing/2014/main" id="{9D1F6BBB-F160-8AEE-5928-1CD466FBA85B}"/>
              </a:ext>
            </a:extLst>
          </p:cNvPr>
          <p:cNvSpPr>
            <a:spLocks noChangeAspect="1"/>
          </p:cNvSpPr>
          <p:nvPr/>
        </p:nvSpPr>
        <p:spPr>
          <a:xfrm>
            <a:off x="8372259" y="2103409"/>
            <a:ext cx="2908800" cy="2908800"/>
          </a:xfrm>
          <a:prstGeom prst="ellipse">
            <a:avLst/>
          </a:prstGeom>
          <a:solidFill>
            <a:srgbClr val="DD00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spc="10" dirty="0">
                <a:solidFill>
                  <a:srgbClr val="FADDEC"/>
                </a:solidFill>
                <a:latin typeface="Ziggurat HTF-Black" pitchFamily="50" charset="0"/>
              </a:rPr>
              <a:t>Läs mer om dina pensionsvillkor på </a:t>
            </a:r>
            <a:r>
              <a:rPr lang="sv-SE" sz="1600" u="sng" spc="10" dirty="0">
                <a:solidFill>
                  <a:srgbClr val="FADDEC"/>
                </a:solidFill>
                <a:latin typeface="Ziggurat HTF-Black" pitchFamily="50" charset="0"/>
                <a:hlinkClick r:id="rId5">
                  <a:extLst>
                    <a:ext uri="{A12FA001-AC4F-418D-AE19-62706E023703}">
                      <ahyp:hlinkClr xmlns:ahyp="http://schemas.microsoft.com/office/drawing/2018/hyperlinkcolor" val="tx"/>
                    </a:ext>
                  </a:extLst>
                </a:hlinkClick>
              </a:rPr>
              <a:t>kpa.se</a:t>
            </a:r>
            <a:endParaRPr lang="sv-SE" sz="1600" u="sng" spc="10" dirty="0">
              <a:solidFill>
                <a:srgbClr val="FADDEC"/>
              </a:solidFill>
              <a:latin typeface="Ziggurat HTF-Black" pitchFamily="50" charset="0"/>
            </a:endParaRPr>
          </a:p>
        </p:txBody>
      </p:sp>
    </p:spTree>
    <p:extLst>
      <p:ext uri="{BB962C8B-B14F-4D97-AF65-F5344CB8AC3E}">
        <p14:creationId xmlns:p14="http://schemas.microsoft.com/office/powerpoint/2010/main" val="2069520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450" decel="100000" fill="hold"/>
                                        <p:tgtEl>
                                          <p:spTgt spid="5"/>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DC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2EBA77-1E5B-723F-3DEC-4DDCA134F3AD}"/>
              </a:ext>
            </a:extLst>
          </p:cNvPr>
          <p:cNvSpPr>
            <a:spLocks noGrp="1"/>
          </p:cNvSpPr>
          <p:nvPr>
            <p:ph type="title"/>
          </p:nvPr>
        </p:nvSpPr>
        <p:spPr/>
        <p:txBody>
          <a:bodyPr/>
          <a:lstStyle/>
          <a:p>
            <a:r>
              <a:rPr lang="sv-SE" b="0" dirty="0">
                <a:solidFill>
                  <a:srgbClr val="DD0069"/>
                </a:solidFill>
              </a:rPr>
              <a:t>Så funkar din pension</a:t>
            </a:r>
          </a:p>
        </p:txBody>
      </p:sp>
      <p:sp>
        <p:nvSpPr>
          <p:cNvPr id="9" name="Platshållare för text 8">
            <a:extLst>
              <a:ext uri="{FF2B5EF4-FFF2-40B4-BE49-F238E27FC236}">
                <a16:creationId xmlns:a16="http://schemas.microsoft.com/office/drawing/2014/main" id="{3C3781CE-98E7-04C0-F2F8-29718E709030}"/>
              </a:ext>
            </a:extLst>
          </p:cNvPr>
          <p:cNvSpPr>
            <a:spLocks noGrp="1"/>
          </p:cNvSpPr>
          <p:nvPr>
            <p:ph type="body" sz="quarter" idx="15"/>
          </p:nvPr>
        </p:nvSpPr>
        <p:spPr/>
        <p:txBody>
          <a:bodyPr/>
          <a:lstStyle/>
          <a:p>
            <a:r>
              <a:rPr lang="sv-SE" b="0" dirty="0">
                <a:solidFill>
                  <a:srgbClr val="DD0069"/>
                </a:solidFill>
                <a:latin typeface="Ziggurat HTF-Black" pitchFamily="50" charset="0"/>
              </a:rPr>
              <a:t>Trygga din pension</a:t>
            </a:r>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C00D0242-0F77-B329-42F4-1B9C0627835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6" name="Rektangel 5">
            <a:extLst>
              <a:ext uri="{FF2B5EF4-FFF2-40B4-BE49-F238E27FC236}">
                <a16:creationId xmlns:a16="http://schemas.microsoft.com/office/drawing/2014/main" id="{8A5DFB91-3008-CD19-569B-B6DE3723A67E}"/>
              </a:ext>
              <a:ext uri="{C183D7F6-B498-43B3-948B-1728B52AA6E4}">
                <adec:decorative xmlns:adec="http://schemas.microsoft.com/office/drawing/2017/decorative" val="1"/>
              </a:ext>
            </a:extLst>
          </p:cNvPr>
          <p:cNvSpPr/>
          <p:nvPr/>
        </p:nvSpPr>
        <p:spPr>
          <a:xfrm>
            <a:off x="741091" y="2281540"/>
            <a:ext cx="4859868" cy="3789476"/>
          </a:xfrm>
          <a:prstGeom prst="rect">
            <a:avLst/>
          </a:prstGeom>
          <a:solidFill>
            <a:srgbClr val="DD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1D777A8A-1858-90A0-E362-8CA1148999BD}"/>
              </a:ext>
            </a:extLst>
          </p:cNvPr>
          <p:cNvSpPr>
            <a:spLocks noGrp="1"/>
          </p:cNvSpPr>
          <p:nvPr>
            <p:ph sz="half" idx="1"/>
          </p:nvPr>
        </p:nvSpPr>
        <p:spPr>
          <a:xfrm>
            <a:off x="1161300" y="2706922"/>
            <a:ext cx="4160000" cy="2870898"/>
          </a:xfrm>
        </p:spPr>
        <p:txBody>
          <a:bodyPr vert="horz" lIns="91440" tIns="45720" rIns="91440" bIns="45720" rtlCol="0" anchor="t">
            <a:noAutofit/>
          </a:bodyPr>
          <a:lstStyle/>
          <a:p>
            <a:pPr marL="0" indent="0">
              <a:buNone/>
            </a:pPr>
            <a:r>
              <a:rPr lang="sv-SE" dirty="0">
                <a:solidFill>
                  <a:srgbClr val="FADCEB"/>
                </a:solidFill>
                <a:latin typeface="Ziggurat HTF-Black" pitchFamily="50" charset="0"/>
              </a:rPr>
              <a:t>AKAP-KR</a:t>
            </a:r>
          </a:p>
          <a:p>
            <a:pPr marL="258445">
              <a:buSzPct val="110000"/>
              <a:buFont typeface="Arial" panose="020B0604020202020204" pitchFamily="34" charset="0"/>
              <a:buChar char="•"/>
            </a:pPr>
            <a:r>
              <a:rPr lang="sv-SE" dirty="0">
                <a:solidFill>
                  <a:srgbClr val="FADCEB"/>
                </a:solidFill>
              </a:rPr>
              <a:t>Hela 6 % av din årslön upp till 7,5 inkomstbasbelopp till din tjänstepension.</a:t>
            </a:r>
            <a:endParaRPr lang="sv-SE" dirty="0">
              <a:solidFill>
                <a:srgbClr val="FADCEB"/>
              </a:solidFill>
              <a:cs typeface="Arial"/>
            </a:endParaRPr>
          </a:p>
          <a:p>
            <a:pPr marL="0" indent="0">
              <a:buNone/>
            </a:pPr>
            <a:r>
              <a:rPr lang="sv-SE" b="1" dirty="0">
                <a:solidFill>
                  <a:srgbClr val="FADCEB"/>
                </a:solidFill>
              </a:rPr>
              <a:t>Över ”brytpunkten”:</a:t>
            </a:r>
          </a:p>
          <a:p>
            <a:pPr marL="258445">
              <a:buSzPct val="110000"/>
              <a:buFont typeface="Arial" panose="020B0604020202020204" pitchFamily="34" charset="0"/>
              <a:buChar char="•"/>
            </a:pPr>
            <a:r>
              <a:rPr lang="sv-SE" dirty="0">
                <a:solidFill>
                  <a:srgbClr val="FADCEB"/>
                </a:solidFill>
              </a:rPr>
              <a:t>31,5 % av den del som överstiger brytpunkten</a:t>
            </a:r>
            <a:endParaRPr lang="sv-SE" dirty="0">
              <a:solidFill>
                <a:srgbClr val="FADCEB"/>
              </a:solidFill>
              <a:cs typeface="Arial" panose="020B0604020202020204"/>
            </a:endParaRPr>
          </a:p>
        </p:txBody>
      </p:sp>
      <p:sp>
        <p:nvSpPr>
          <p:cNvPr id="4" name="Platshållare för innehåll 3">
            <a:extLst>
              <a:ext uri="{FF2B5EF4-FFF2-40B4-BE49-F238E27FC236}">
                <a16:creationId xmlns:a16="http://schemas.microsoft.com/office/drawing/2014/main" id="{EF3E3166-9B33-9C91-2559-B76E54E66ABC}"/>
              </a:ext>
            </a:extLst>
          </p:cNvPr>
          <p:cNvSpPr>
            <a:spLocks noGrp="1"/>
          </p:cNvSpPr>
          <p:nvPr>
            <p:ph sz="half" idx="2"/>
          </p:nvPr>
        </p:nvSpPr>
        <p:spPr>
          <a:xfrm>
            <a:off x="6499663" y="3205112"/>
            <a:ext cx="4859867" cy="2193597"/>
          </a:xfrm>
        </p:spPr>
        <p:txBody>
          <a:bodyPr/>
          <a:lstStyle/>
          <a:p>
            <a:pPr>
              <a:buClr>
                <a:schemeClr val="accent6"/>
              </a:buClr>
              <a:buSzPct val="110000"/>
              <a:buFont typeface="Arial" panose="020B0604020202020204" pitchFamily="34" charset="0"/>
              <a:buChar char="•"/>
            </a:pPr>
            <a:r>
              <a:rPr lang="sv-SE" dirty="0"/>
              <a:t>7,5 inkomstbasbelopp motsvarar en månadslön på 46 438 kr (2023)</a:t>
            </a:r>
            <a:br>
              <a:rPr lang="sv-SE" dirty="0"/>
            </a:br>
            <a:endParaRPr lang="sv-SE" dirty="0"/>
          </a:p>
        </p:txBody>
      </p:sp>
    </p:spTree>
    <p:extLst>
      <p:ext uri="{BB962C8B-B14F-4D97-AF65-F5344CB8AC3E}">
        <p14:creationId xmlns:p14="http://schemas.microsoft.com/office/powerpoint/2010/main" val="204747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CF4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E7B653-BFFF-FF29-8507-4001A1BE440B}"/>
              </a:ext>
            </a:extLst>
          </p:cNvPr>
          <p:cNvSpPr>
            <a:spLocks noGrp="1"/>
          </p:cNvSpPr>
          <p:nvPr>
            <p:ph type="ctrTitle"/>
          </p:nvPr>
        </p:nvSpPr>
        <p:spPr>
          <a:xfrm>
            <a:off x="665999" y="3441879"/>
            <a:ext cx="5206899" cy="1967248"/>
          </a:xfrm>
        </p:spPr>
        <p:txBody>
          <a:bodyPr/>
          <a:lstStyle/>
          <a:p>
            <a:pPr algn="l"/>
            <a:r>
              <a:rPr lang="sv-SE" sz="4800" b="0" dirty="0">
                <a:solidFill>
                  <a:srgbClr val="006E18"/>
                </a:solidFill>
                <a:latin typeface="Ziggurat HTF-Black" pitchFamily="50" charset="0"/>
              </a:rPr>
              <a:t>Semester </a:t>
            </a:r>
            <a:br>
              <a:rPr lang="sv-SE" sz="4800" b="0" dirty="0">
                <a:solidFill>
                  <a:srgbClr val="006E18"/>
                </a:solidFill>
                <a:latin typeface="Ziggurat HTF-Black" pitchFamily="50" charset="0"/>
              </a:rPr>
            </a:br>
            <a:r>
              <a:rPr lang="sv-SE" sz="4800" b="0" dirty="0">
                <a:solidFill>
                  <a:srgbClr val="006E18"/>
                </a:solidFill>
                <a:latin typeface="Ziggurat HTF-Black" pitchFamily="50" charset="0"/>
              </a:rPr>
              <a:t>att längta till</a:t>
            </a:r>
          </a:p>
        </p:txBody>
      </p:sp>
      <p:pic>
        <p:nvPicPr>
          <p:cNvPr id="40" name="Platshållare för bild 39" descr="Sandaler">
            <a:extLst>
              <a:ext uri="{FF2B5EF4-FFF2-40B4-BE49-F238E27FC236}">
                <a16:creationId xmlns:a16="http://schemas.microsoft.com/office/drawing/2014/main" id="{A55419C9-7899-80A2-BFCD-4F1BACAAB2A1}"/>
              </a:ext>
              <a:ext uri="{C183D7F6-B498-43B3-948B-1728B52AA6E4}">
                <adec:decorative xmlns:adec="http://schemas.microsoft.com/office/drawing/2017/decorative" val="0"/>
              </a:ext>
            </a:extLst>
          </p:cNvPr>
          <p:cNvPicPr>
            <a:picLocks noGrp="1" noChangeAspect="1"/>
          </p:cNvPicPr>
          <p:nvPr>
            <p:ph type="pic" sz="quarter" idx="14"/>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pic>
        <p:nvPicPr>
          <p:cNvPr id="36" name="Platshållare för bild 35" descr="Tre personer cyklar i naturen.">
            <a:extLst>
              <a:ext uri="{FF2B5EF4-FFF2-40B4-BE49-F238E27FC236}">
                <a16:creationId xmlns:a16="http://schemas.microsoft.com/office/drawing/2014/main" id="{6093D904-1A2D-A990-53C4-25096F0C1FEB}"/>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2225" t="20794" r="41303" b="783"/>
          <a:stretch/>
        </p:blipFill>
        <p:spPr>
          <a:xfrm>
            <a:off x="6096000" y="0"/>
            <a:ext cx="6096000" cy="6858000"/>
          </a:xfrm>
        </p:spPr>
      </p:pic>
    </p:spTree>
    <p:extLst>
      <p:ext uri="{BB962C8B-B14F-4D97-AF65-F5344CB8AC3E}">
        <p14:creationId xmlns:p14="http://schemas.microsoft.com/office/powerpoint/2010/main" val="360419730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DC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F1CF3-8B2C-E830-6387-FFD02F1EBF3D}"/>
              </a:ext>
            </a:extLst>
          </p:cNvPr>
          <p:cNvSpPr>
            <a:spLocks noGrp="1"/>
          </p:cNvSpPr>
          <p:nvPr>
            <p:ph type="title"/>
          </p:nvPr>
        </p:nvSpPr>
        <p:spPr>
          <a:xfrm>
            <a:off x="664234" y="899696"/>
            <a:ext cx="6782094" cy="1230137"/>
          </a:xfrm>
        </p:spPr>
        <p:txBody>
          <a:bodyPr/>
          <a:lstStyle/>
          <a:p>
            <a:r>
              <a:rPr lang="sv-SE" b="0" dirty="0">
                <a:solidFill>
                  <a:srgbClr val="DD0069"/>
                </a:solidFill>
              </a:rPr>
              <a:t>Räkneexempel: </a:t>
            </a:r>
            <a:br>
              <a:rPr lang="sv-SE" b="0" dirty="0">
                <a:solidFill>
                  <a:srgbClr val="DD0069"/>
                </a:solidFill>
              </a:rPr>
            </a:br>
            <a:r>
              <a:rPr lang="sv-SE" b="0" dirty="0">
                <a:solidFill>
                  <a:srgbClr val="DD0069"/>
                </a:solidFill>
              </a:rPr>
              <a:t>Elsa, född 1991, månadslön 35 000 kr</a:t>
            </a:r>
          </a:p>
        </p:txBody>
      </p:sp>
      <p:sp>
        <p:nvSpPr>
          <p:cNvPr id="10" name="Platshållare för text 9">
            <a:extLst>
              <a:ext uri="{FF2B5EF4-FFF2-40B4-BE49-F238E27FC236}">
                <a16:creationId xmlns:a16="http://schemas.microsoft.com/office/drawing/2014/main" id="{5444B899-5324-535F-8EA8-2F332A8C5D51}"/>
              </a:ext>
            </a:extLst>
          </p:cNvPr>
          <p:cNvSpPr>
            <a:spLocks noGrp="1"/>
          </p:cNvSpPr>
          <p:nvPr>
            <p:ph type="body" sz="quarter" idx="15"/>
          </p:nvPr>
        </p:nvSpPr>
        <p:spPr/>
        <p:txBody>
          <a:bodyPr/>
          <a:lstStyle/>
          <a:p>
            <a:r>
              <a:rPr lang="sv-SE" b="0" dirty="0">
                <a:solidFill>
                  <a:srgbClr val="DD0069"/>
                </a:solidFill>
                <a:latin typeface="Ziggurat HTF-Black" pitchFamily="50" charset="0"/>
              </a:rPr>
              <a:t>Trygga din pension</a:t>
            </a:r>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61597218-9525-8055-9D15-67AE561FCD97}"/>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4" name="Bild 3">
            <a:extLst>
              <a:ext uri="{FF2B5EF4-FFF2-40B4-BE49-F238E27FC236}">
                <a16:creationId xmlns:a16="http://schemas.microsoft.com/office/drawing/2014/main" id="{F8D975C8-8394-B35B-96AC-273DDB356B7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2911" b="39762"/>
          <a:stretch/>
        </p:blipFill>
        <p:spPr>
          <a:xfrm>
            <a:off x="0" y="3237874"/>
            <a:ext cx="12206990" cy="3629825"/>
          </a:xfrm>
          <a:prstGeom prst="rect">
            <a:avLst/>
          </a:prstGeom>
        </p:spPr>
      </p:pic>
      <p:sp>
        <p:nvSpPr>
          <p:cNvPr id="11" name="textruta 10">
            <a:extLst>
              <a:ext uri="{FF2B5EF4-FFF2-40B4-BE49-F238E27FC236}">
                <a16:creationId xmlns:a16="http://schemas.microsoft.com/office/drawing/2014/main" id="{22C3E0C3-41FB-1FF2-6AFC-95AF8202754F}"/>
              </a:ext>
            </a:extLst>
          </p:cNvPr>
          <p:cNvSpPr txBox="1"/>
          <p:nvPr/>
        </p:nvSpPr>
        <p:spPr>
          <a:xfrm>
            <a:off x="514334" y="3744040"/>
            <a:ext cx="2470900"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lang="sv-SE" sz="3600" dirty="0">
                <a:solidFill>
                  <a:prstClr val="black"/>
                </a:solidFill>
                <a:latin typeface="Ziggurat HTF-Black" pitchFamily="50" charset="0"/>
              </a:rPr>
              <a:t>420</a:t>
            </a:r>
            <a:r>
              <a:rPr kumimoji="0" lang="sv-SE" sz="3600" u="none" strike="noStrike" kern="1200" cap="none" spc="0" normalizeH="0" baseline="0" noProof="0" dirty="0">
                <a:ln>
                  <a:noFill/>
                </a:ln>
                <a:solidFill>
                  <a:prstClr val="black"/>
                </a:solidFill>
                <a:effectLst/>
                <a:uLnTx/>
                <a:uFillTx/>
                <a:latin typeface="Ziggurat HTF-Black" pitchFamily="50" charset="0"/>
              </a:rPr>
              <a:t> 000</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DD0069"/>
                </a:solidFill>
                <a:effectLst/>
                <a:uLnTx/>
                <a:uFillTx/>
                <a:latin typeface="Rockwell" panose="02060603020205020403" pitchFamily="18" charset="77"/>
              </a:rPr>
              <a:t>|</a:t>
            </a:r>
          </a:p>
        </p:txBody>
      </p:sp>
      <p:sp>
        <p:nvSpPr>
          <p:cNvPr id="12" name="textruta 11">
            <a:extLst>
              <a:ext uri="{FF2B5EF4-FFF2-40B4-BE49-F238E27FC236}">
                <a16:creationId xmlns:a16="http://schemas.microsoft.com/office/drawing/2014/main" id="{FCDCC10C-3413-EE52-BB30-C4F9D2DB6753}"/>
              </a:ext>
            </a:extLst>
          </p:cNvPr>
          <p:cNvSpPr txBox="1"/>
          <p:nvPr/>
        </p:nvSpPr>
        <p:spPr>
          <a:xfrm>
            <a:off x="689373" y="5045804"/>
            <a:ext cx="2149398" cy="1431161"/>
          </a:xfrm>
          <a:prstGeom prst="rect">
            <a:avLst/>
          </a:prstGeom>
          <a:noFill/>
        </p:spPr>
        <p:txBody>
          <a:bodyPr wrap="square">
            <a:spAutoFit/>
          </a:bodyPr>
          <a:lstStyle/>
          <a:p>
            <a:pPr marL="30163" indent="0" algn="ctr">
              <a:spcAft>
                <a:spcPts val="1800"/>
              </a:spcAft>
              <a:buNone/>
            </a:pPr>
            <a:r>
              <a:rPr lang="sv-SE" sz="1800" b="1">
                <a:cs typeface="Arial" panose="020B0604020202020204" pitchFamily="34" charset="0"/>
              </a:rPr>
              <a:t>Årslönen</a:t>
            </a:r>
          </a:p>
          <a:p>
            <a:pPr marL="30163" indent="0" algn="ctr">
              <a:spcAft>
                <a:spcPts val="1800"/>
              </a:spcAft>
              <a:buNone/>
            </a:pPr>
            <a:r>
              <a:rPr lang="sv-SE">
                <a:cs typeface="Arial" panose="020B0604020202020204" pitchFamily="34" charset="0"/>
              </a:rPr>
              <a:t>12 x pensions-grundande månadslönen.</a:t>
            </a:r>
            <a:endParaRPr lang="sv-SE" sz="1800">
              <a:cs typeface="Arial" panose="020B0604020202020204" pitchFamily="34" charset="0"/>
            </a:endParaRPr>
          </a:p>
        </p:txBody>
      </p:sp>
      <p:sp>
        <p:nvSpPr>
          <p:cNvPr id="13" name="textruta 12">
            <a:extLst>
              <a:ext uri="{FF2B5EF4-FFF2-40B4-BE49-F238E27FC236}">
                <a16:creationId xmlns:a16="http://schemas.microsoft.com/office/drawing/2014/main" id="{26F12DB3-72DC-5154-309B-2D2F2EF49FEB}"/>
              </a:ext>
            </a:extLst>
          </p:cNvPr>
          <p:cNvSpPr txBox="1"/>
          <p:nvPr/>
        </p:nvSpPr>
        <p:spPr>
          <a:xfrm>
            <a:off x="3188417" y="3749417"/>
            <a:ext cx="711858" cy="707886"/>
          </a:xfrm>
          <a:prstGeom prst="rect">
            <a:avLst/>
          </a:prstGeom>
          <a:noFill/>
        </p:spPr>
        <p:txBody>
          <a:bodyPr wrap="square">
            <a:spAutoFit/>
          </a:bodyPr>
          <a:lstStyle/>
          <a:p>
            <a:pPr algn="ctr"/>
            <a:r>
              <a:rPr lang="sv-SE" sz="4000">
                <a:latin typeface="+mj-lt"/>
              </a:rPr>
              <a:t>=</a:t>
            </a:r>
          </a:p>
        </p:txBody>
      </p:sp>
      <p:sp>
        <p:nvSpPr>
          <p:cNvPr id="15" name="Platshållare för innehåll 11">
            <a:extLst>
              <a:ext uri="{FF2B5EF4-FFF2-40B4-BE49-F238E27FC236}">
                <a16:creationId xmlns:a16="http://schemas.microsoft.com/office/drawing/2014/main" id="{C81778EF-AEB0-5FAD-4D65-4964B3E0B259}"/>
              </a:ext>
            </a:extLst>
          </p:cNvPr>
          <p:cNvSpPr txBox="1">
            <a:spLocks/>
          </p:cNvSpPr>
          <p:nvPr/>
        </p:nvSpPr>
        <p:spPr>
          <a:xfrm>
            <a:off x="4152635" y="3733375"/>
            <a:ext cx="2851279"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25 200 kr</a:t>
            </a:r>
          </a:p>
          <a:p>
            <a:pPr marL="30163" indent="0" algn="ctr">
              <a:spcAft>
                <a:spcPts val="0"/>
              </a:spcAft>
              <a:buNone/>
            </a:pPr>
            <a:r>
              <a:rPr kumimoji="0" lang="sv-SE" sz="3600" u="none" strike="noStrike" kern="1200" cap="none" spc="0" normalizeH="0" baseline="0" noProof="0" dirty="0">
                <a:ln>
                  <a:noFill/>
                </a:ln>
                <a:solidFill>
                  <a:srgbClr val="DD0069"/>
                </a:solidFill>
                <a:effectLst/>
                <a:uLnTx/>
                <a:uFillTx/>
                <a:latin typeface="Rockwell" panose="02060603020205020403" pitchFamily="18" charset="77"/>
              </a:rPr>
              <a:t>|</a:t>
            </a:r>
          </a:p>
        </p:txBody>
      </p:sp>
      <p:sp>
        <p:nvSpPr>
          <p:cNvPr id="16" name="textruta 15">
            <a:extLst>
              <a:ext uri="{FF2B5EF4-FFF2-40B4-BE49-F238E27FC236}">
                <a16:creationId xmlns:a16="http://schemas.microsoft.com/office/drawing/2014/main" id="{BAB2B613-8415-C327-9537-34F52313A5A4}"/>
              </a:ext>
            </a:extLst>
          </p:cNvPr>
          <p:cNvSpPr txBox="1"/>
          <p:nvPr/>
        </p:nvSpPr>
        <p:spPr>
          <a:xfrm>
            <a:off x="3408554" y="5045804"/>
            <a:ext cx="4232726" cy="877163"/>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kumimoji="0" lang="sv-SE" sz="1800" b="1" i="0" strike="noStrike" kern="1200" cap="none" spc="0" normalizeH="0" noProof="0">
                <a:ln>
                  <a:noFill/>
                </a:ln>
                <a:solidFill>
                  <a:prstClr val="black"/>
                </a:solidFill>
                <a:effectLst/>
                <a:uLnTx/>
                <a:uFill>
                  <a:solidFill>
                    <a:srgbClr val="005A69"/>
                  </a:solidFill>
                </a:uFill>
              </a:rPr>
              <a:t>Avsättning </a:t>
            </a:r>
            <a:r>
              <a:rPr kumimoji="0" lang="sv-SE" sz="1800" b="1" i="0" strike="noStrike" kern="1200" cap="none" spc="0" normalizeH="0" noProof="0">
                <a:ln>
                  <a:noFill/>
                </a:ln>
                <a:solidFill>
                  <a:prstClr val="black"/>
                </a:solidFill>
                <a:effectLst/>
                <a:uLnTx/>
                <a:uFill>
                  <a:solidFill>
                    <a:srgbClr val="DD0069"/>
                  </a:solidFill>
                </a:uFill>
              </a:rPr>
              <a:t>från arbetsgivaren per år.</a:t>
            </a:r>
          </a:p>
          <a:p>
            <a:pPr marL="30163" marR="0" lvl="0" indent="0" algn="ctr"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lang="sv-SE">
                <a:solidFill>
                  <a:prstClr val="black"/>
                </a:solidFill>
                <a:uFill>
                  <a:solidFill>
                    <a:srgbClr val="DD0069"/>
                  </a:solidFill>
                </a:uFill>
              </a:rPr>
              <a:t>6 % av pensionsgrundande årslönen.</a:t>
            </a:r>
            <a:endParaRPr kumimoji="0" lang="sv-SE" sz="1800" i="0" strike="noStrike" kern="1200" cap="none" spc="0" normalizeH="0" noProof="0">
              <a:ln>
                <a:noFill/>
              </a:ln>
              <a:solidFill>
                <a:prstClr val="black"/>
              </a:solidFill>
              <a:effectLst/>
              <a:uLnTx/>
              <a:uFill>
                <a:solidFill>
                  <a:srgbClr val="DD0069"/>
                </a:solidFill>
              </a:uFill>
            </a:endParaRPr>
          </a:p>
        </p:txBody>
      </p:sp>
      <p:sp>
        <p:nvSpPr>
          <p:cNvPr id="3" name="Ellips 2">
            <a:extLst>
              <a:ext uri="{FF2B5EF4-FFF2-40B4-BE49-F238E27FC236}">
                <a16:creationId xmlns:a16="http://schemas.microsoft.com/office/drawing/2014/main" id="{50FC8E6B-CCD0-A367-9A70-547450E30DE1}"/>
              </a:ext>
            </a:extLst>
          </p:cNvPr>
          <p:cNvSpPr>
            <a:spLocks noChangeAspect="1"/>
          </p:cNvSpPr>
          <p:nvPr/>
        </p:nvSpPr>
        <p:spPr>
          <a:xfrm>
            <a:off x="8372259" y="1783474"/>
            <a:ext cx="2908800" cy="2908800"/>
          </a:xfrm>
          <a:prstGeom prst="ellipse">
            <a:avLst/>
          </a:prstGeom>
          <a:solidFill>
            <a:srgbClr val="DD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spc="10" dirty="0">
                <a:solidFill>
                  <a:srgbClr val="FADDEC"/>
                </a:solidFill>
                <a:latin typeface="Ziggurat HTF-Black" pitchFamily="50" charset="0"/>
              </a:rPr>
              <a:t>AKAP-</a:t>
            </a:r>
            <a:br>
              <a:rPr lang="sv-SE" sz="2800" spc="10" dirty="0">
                <a:solidFill>
                  <a:srgbClr val="FADDEC"/>
                </a:solidFill>
                <a:latin typeface="Ziggurat HTF-Black" pitchFamily="50" charset="0"/>
              </a:rPr>
            </a:br>
            <a:r>
              <a:rPr lang="sv-SE" sz="2800" spc="10" dirty="0">
                <a:solidFill>
                  <a:srgbClr val="FADDEC"/>
                </a:solidFill>
                <a:latin typeface="Ziggurat HTF-Black" pitchFamily="50" charset="0"/>
              </a:rPr>
              <a:t>KR</a:t>
            </a:r>
            <a:endParaRPr lang="sv-SE" sz="2800" u="sng" spc="10" dirty="0">
              <a:solidFill>
                <a:srgbClr val="FADDEC"/>
              </a:solidFill>
              <a:latin typeface="Ziggurat HTF-Black" pitchFamily="50" charset="0"/>
            </a:endParaRPr>
          </a:p>
        </p:txBody>
      </p:sp>
    </p:spTree>
    <p:extLst>
      <p:ext uri="{BB962C8B-B14F-4D97-AF65-F5344CB8AC3E}">
        <p14:creationId xmlns:p14="http://schemas.microsoft.com/office/powerpoint/2010/main" val="81080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500"/>
                                        <p:tgtEl>
                                          <p:spTgt spid="15">
                                            <p:txEl>
                                              <p:pRg st="1" end="1"/>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fade">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P spid="13" grpId="0"/>
      <p:bldP spid="15" grpId="0" uiExpand="1" build="p"/>
      <p:bldP spid="16" grpId="0" uiExpand="1" build="p"/>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DC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E8CD8-F304-25B6-E7CB-402F7DECA967}"/>
              </a:ext>
            </a:extLst>
          </p:cNvPr>
          <p:cNvSpPr>
            <a:spLocks noGrp="1"/>
          </p:cNvSpPr>
          <p:nvPr>
            <p:ph type="title"/>
          </p:nvPr>
        </p:nvSpPr>
        <p:spPr>
          <a:xfrm>
            <a:off x="664233" y="899696"/>
            <a:ext cx="6471085" cy="1230137"/>
          </a:xfrm>
        </p:spPr>
        <p:txBody>
          <a:bodyPr/>
          <a:lstStyle/>
          <a:p>
            <a:r>
              <a:rPr lang="sv-SE" b="0" dirty="0">
                <a:solidFill>
                  <a:srgbClr val="DD0069"/>
                </a:solidFill>
              </a:rPr>
              <a:t>Räkneexempel: </a:t>
            </a:r>
            <a:br>
              <a:rPr lang="sv-SE" b="0" dirty="0">
                <a:solidFill>
                  <a:srgbClr val="DD0069"/>
                </a:solidFill>
              </a:rPr>
            </a:br>
            <a:r>
              <a:rPr lang="sv-SE" b="0" dirty="0" err="1">
                <a:solidFill>
                  <a:srgbClr val="DD0069"/>
                </a:solidFill>
              </a:rPr>
              <a:t>Idris</a:t>
            </a:r>
            <a:r>
              <a:rPr lang="sv-SE" b="0" dirty="0">
                <a:solidFill>
                  <a:srgbClr val="DD0069"/>
                </a:solidFill>
              </a:rPr>
              <a:t>, född 1970, månadslön 46 900 kr</a:t>
            </a:r>
          </a:p>
        </p:txBody>
      </p:sp>
      <p:sp>
        <p:nvSpPr>
          <p:cNvPr id="10" name="Platshållare för text 9">
            <a:extLst>
              <a:ext uri="{FF2B5EF4-FFF2-40B4-BE49-F238E27FC236}">
                <a16:creationId xmlns:a16="http://schemas.microsoft.com/office/drawing/2014/main" id="{9A4BA115-9844-A6EC-2809-F9756FFB51BF}"/>
              </a:ext>
            </a:extLst>
          </p:cNvPr>
          <p:cNvSpPr>
            <a:spLocks noGrp="1"/>
          </p:cNvSpPr>
          <p:nvPr>
            <p:ph type="body" sz="quarter" idx="15"/>
          </p:nvPr>
        </p:nvSpPr>
        <p:spPr/>
        <p:txBody>
          <a:bodyPr/>
          <a:lstStyle/>
          <a:p>
            <a:r>
              <a:rPr lang="sv-SE" b="0" dirty="0">
                <a:solidFill>
                  <a:srgbClr val="DD0069"/>
                </a:solidFill>
                <a:latin typeface="Ziggurat HTF-Black" pitchFamily="50" charset="0"/>
              </a:rPr>
              <a:t>Trygga din pension</a:t>
            </a:r>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FE721CED-FEBD-1D02-772D-64183B86A40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3" name="Bild 2">
            <a:extLst>
              <a:ext uri="{FF2B5EF4-FFF2-40B4-BE49-F238E27FC236}">
                <a16:creationId xmlns:a16="http://schemas.microsoft.com/office/drawing/2014/main" id="{6C70CBEE-D46A-69A4-BC44-2B4B315FCA2B}"/>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2911" b="39762"/>
          <a:stretch/>
        </p:blipFill>
        <p:spPr>
          <a:xfrm>
            <a:off x="0" y="3237874"/>
            <a:ext cx="12206990" cy="3629825"/>
          </a:xfrm>
          <a:prstGeom prst="rect">
            <a:avLst/>
          </a:prstGeom>
        </p:spPr>
      </p:pic>
      <p:sp>
        <p:nvSpPr>
          <p:cNvPr id="14" name="textruta 13">
            <a:extLst>
              <a:ext uri="{FF2B5EF4-FFF2-40B4-BE49-F238E27FC236}">
                <a16:creationId xmlns:a16="http://schemas.microsoft.com/office/drawing/2014/main" id="{9AA31714-4EAB-34E1-3777-0FEDE5FB007C}"/>
              </a:ext>
            </a:extLst>
          </p:cNvPr>
          <p:cNvSpPr txBox="1"/>
          <p:nvPr/>
        </p:nvSpPr>
        <p:spPr>
          <a:xfrm>
            <a:off x="514333" y="3746837"/>
            <a:ext cx="2470900" cy="1200329"/>
          </a:xfrm>
          <a:prstGeom prst="rect">
            <a:avLst/>
          </a:prstGeom>
          <a:noFill/>
        </p:spPr>
        <p:txBody>
          <a:bodyPr wrap="square">
            <a:spAutoFit/>
          </a:bodyPr>
          <a:lstStyle/>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prstClr val="black"/>
                </a:solidFill>
                <a:effectLst/>
                <a:uLnTx/>
                <a:uFillTx/>
                <a:latin typeface="Ziggurat HTF-Black" pitchFamily="50" charset="0"/>
              </a:rPr>
              <a:t>562 </a:t>
            </a:r>
            <a:r>
              <a:rPr lang="sv-SE" sz="3600" dirty="0">
                <a:solidFill>
                  <a:prstClr val="black"/>
                </a:solidFill>
                <a:latin typeface="Ziggurat HTF-Black" pitchFamily="50" charset="0"/>
              </a:rPr>
              <a:t>8</a:t>
            </a:r>
            <a:r>
              <a:rPr kumimoji="0" lang="sv-SE" sz="3600" u="none" strike="noStrike" kern="1200" cap="none" spc="0" normalizeH="0" baseline="0" noProof="0" dirty="0">
                <a:ln>
                  <a:noFill/>
                </a:ln>
                <a:solidFill>
                  <a:prstClr val="black"/>
                </a:solidFill>
                <a:effectLst/>
                <a:uLnTx/>
                <a:uFillTx/>
                <a:latin typeface="Ziggurat HTF-Black" pitchFamily="50" charset="0"/>
              </a:rPr>
              <a:t>00</a:t>
            </a:r>
          </a:p>
          <a:p>
            <a:pPr marL="30163" marR="0" lvl="0" indent="0" algn="ctr" defTabSz="914400" rtl="0" eaLnBrk="1" fontAlgn="auto" latinLnBrk="0" hangingPunct="1">
              <a:lnSpc>
                <a:spcPct val="100000"/>
              </a:lnSpc>
              <a:spcBef>
                <a:spcPts val="0"/>
              </a:spcBef>
              <a:buClrTx/>
              <a:buSzTx/>
              <a:buFont typeface="Symbol" panose="05050102010706020507" pitchFamily="18" charset="2"/>
              <a:buNone/>
              <a:tabLst/>
              <a:defRPr/>
            </a:pPr>
            <a:r>
              <a:rPr kumimoji="0" lang="sv-SE" sz="3600" u="none" strike="noStrike" kern="1200" cap="none" spc="0" normalizeH="0" baseline="0" noProof="0" dirty="0">
                <a:ln>
                  <a:noFill/>
                </a:ln>
                <a:solidFill>
                  <a:srgbClr val="DD0069"/>
                </a:solidFill>
                <a:effectLst/>
                <a:uLnTx/>
                <a:uFillTx/>
                <a:latin typeface="Rockwell" panose="02060603020205020403" pitchFamily="18" charset="77"/>
              </a:rPr>
              <a:t>|</a:t>
            </a:r>
          </a:p>
        </p:txBody>
      </p:sp>
      <p:sp>
        <p:nvSpPr>
          <p:cNvPr id="15" name="textruta 14">
            <a:extLst>
              <a:ext uri="{FF2B5EF4-FFF2-40B4-BE49-F238E27FC236}">
                <a16:creationId xmlns:a16="http://schemas.microsoft.com/office/drawing/2014/main" id="{F09B6C46-2CE8-7850-E2E3-3B02AFF9F3F9}"/>
              </a:ext>
            </a:extLst>
          </p:cNvPr>
          <p:cNvSpPr txBox="1"/>
          <p:nvPr/>
        </p:nvSpPr>
        <p:spPr>
          <a:xfrm>
            <a:off x="689372" y="5044671"/>
            <a:ext cx="2149398" cy="877163"/>
          </a:xfrm>
          <a:prstGeom prst="rect">
            <a:avLst/>
          </a:prstGeom>
          <a:noFill/>
        </p:spPr>
        <p:txBody>
          <a:bodyPr wrap="square">
            <a:spAutoFit/>
          </a:bodyPr>
          <a:lstStyle/>
          <a:p>
            <a:pPr marL="30163" indent="0" algn="ctr">
              <a:spcAft>
                <a:spcPts val="1800"/>
              </a:spcAft>
              <a:buNone/>
            </a:pPr>
            <a:r>
              <a:rPr lang="sv-SE" sz="1800" b="1">
                <a:cs typeface="Arial" panose="020B0604020202020204" pitchFamily="34" charset="0"/>
              </a:rPr>
              <a:t>Årslönen</a:t>
            </a:r>
          </a:p>
          <a:p>
            <a:pPr marL="30163" indent="0" algn="ctr">
              <a:spcAft>
                <a:spcPts val="1800"/>
              </a:spcAft>
              <a:buNone/>
            </a:pPr>
            <a:r>
              <a:rPr lang="sv-SE">
                <a:cs typeface="Arial" panose="020B0604020202020204" pitchFamily="34" charset="0"/>
              </a:rPr>
              <a:t>12 x månadslönen.</a:t>
            </a:r>
            <a:endParaRPr lang="sv-SE" sz="1800">
              <a:cs typeface="Arial" panose="020B0604020202020204" pitchFamily="34" charset="0"/>
            </a:endParaRPr>
          </a:p>
        </p:txBody>
      </p:sp>
      <p:sp>
        <p:nvSpPr>
          <p:cNvPr id="16" name="textruta 15">
            <a:extLst>
              <a:ext uri="{FF2B5EF4-FFF2-40B4-BE49-F238E27FC236}">
                <a16:creationId xmlns:a16="http://schemas.microsoft.com/office/drawing/2014/main" id="{3237751C-0893-89EB-AE8F-A9C9B8E0D19F}"/>
              </a:ext>
            </a:extLst>
          </p:cNvPr>
          <p:cNvSpPr txBox="1"/>
          <p:nvPr/>
        </p:nvSpPr>
        <p:spPr>
          <a:xfrm>
            <a:off x="3188416" y="3753968"/>
            <a:ext cx="711858" cy="707886"/>
          </a:xfrm>
          <a:prstGeom prst="rect">
            <a:avLst/>
          </a:prstGeom>
          <a:noFill/>
        </p:spPr>
        <p:txBody>
          <a:bodyPr wrap="square">
            <a:spAutoFit/>
          </a:bodyPr>
          <a:lstStyle/>
          <a:p>
            <a:pPr algn="ctr"/>
            <a:r>
              <a:rPr lang="sv-SE" sz="4000">
                <a:latin typeface="+mj-lt"/>
              </a:rPr>
              <a:t>=</a:t>
            </a:r>
          </a:p>
        </p:txBody>
      </p:sp>
      <p:sp>
        <p:nvSpPr>
          <p:cNvPr id="18" name="Platshållare för innehåll 11">
            <a:extLst>
              <a:ext uri="{FF2B5EF4-FFF2-40B4-BE49-F238E27FC236}">
                <a16:creationId xmlns:a16="http://schemas.microsoft.com/office/drawing/2014/main" id="{78B70F97-0195-65FA-88D4-EA644610EE6E}"/>
              </a:ext>
            </a:extLst>
          </p:cNvPr>
          <p:cNvSpPr txBox="1">
            <a:spLocks/>
          </p:cNvSpPr>
          <p:nvPr/>
        </p:nvSpPr>
        <p:spPr>
          <a:xfrm>
            <a:off x="4137644" y="3737926"/>
            <a:ext cx="2745967" cy="149578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gn="ctr">
              <a:spcAft>
                <a:spcPts val="0"/>
              </a:spcAft>
              <a:buFont typeface="Symbol" panose="05050102010706020507" pitchFamily="18" charset="2"/>
              <a:buNone/>
            </a:pPr>
            <a:r>
              <a:rPr lang="sv-SE" sz="3600" dirty="0">
                <a:latin typeface="Ziggurat HTF-Black" pitchFamily="50" charset="0"/>
              </a:rPr>
              <a:t>35 182 kr</a:t>
            </a:r>
          </a:p>
          <a:p>
            <a:pPr marL="30163" indent="0" algn="ctr">
              <a:spcAft>
                <a:spcPts val="0"/>
              </a:spcAft>
              <a:buNone/>
            </a:pPr>
            <a:r>
              <a:rPr kumimoji="0" lang="sv-SE" sz="3600" u="none" strike="noStrike" kern="1200" cap="none" spc="0" normalizeH="0" baseline="0" noProof="0" dirty="0">
                <a:ln>
                  <a:noFill/>
                </a:ln>
                <a:solidFill>
                  <a:srgbClr val="DD0069"/>
                </a:solidFill>
                <a:effectLst/>
                <a:uLnTx/>
                <a:uFillTx/>
                <a:latin typeface="Rockwell" panose="02060603020205020403" pitchFamily="18" charset="77"/>
              </a:rPr>
              <a:t>|</a:t>
            </a:r>
          </a:p>
        </p:txBody>
      </p:sp>
      <p:sp>
        <p:nvSpPr>
          <p:cNvPr id="19" name="textruta 18">
            <a:extLst>
              <a:ext uri="{FF2B5EF4-FFF2-40B4-BE49-F238E27FC236}">
                <a16:creationId xmlns:a16="http://schemas.microsoft.com/office/drawing/2014/main" id="{4852F62A-FD68-4882-F850-7BE92438B86D}"/>
              </a:ext>
            </a:extLst>
          </p:cNvPr>
          <p:cNvSpPr txBox="1"/>
          <p:nvPr/>
        </p:nvSpPr>
        <p:spPr>
          <a:xfrm>
            <a:off x="3421120" y="5044671"/>
            <a:ext cx="7999152" cy="1154162"/>
          </a:xfrm>
          <a:prstGeom prst="rect">
            <a:avLst/>
          </a:prstGeom>
          <a:noFill/>
        </p:spPr>
        <p:txBody>
          <a:bodyPr wrap="square">
            <a:spAutoFit/>
          </a:bodyPr>
          <a:lstStyle/>
          <a:p>
            <a:pPr marL="30163" marR="0" lvl="0" indent="0" defTabSz="914400" rtl="0" eaLnBrk="1" fontAlgn="auto" latinLnBrk="0" hangingPunct="1">
              <a:lnSpc>
                <a:spcPct val="100000"/>
              </a:lnSpc>
              <a:spcBef>
                <a:spcPts val="0"/>
              </a:spcBef>
              <a:spcAft>
                <a:spcPts val="1800"/>
              </a:spcAft>
              <a:buClrTx/>
              <a:buSzTx/>
              <a:buFont typeface="Symbol" panose="05050102010706020507" pitchFamily="18" charset="2"/>
              <a:buNone/>
              <a:tabLst/>
              <a:defRPr/>
            </a:pPr>
            <a:r>
              <a:rPr kumimoji="0" lang="sv-SE" sz="1800" b="1" i="0" strike="noStrike" kern="1200" cap="none" spc="0" normalizeH="0" noProof="0">
                <a:ln>
                  <a:noFill/>
                </a:ln>
                <a:solidFill>
                  <a:prstClr val="black"/>
                </a:solidFill>
                <a:effectLst/>
                <a:uLnTx/>
                <a:uFill>
                  <a:solidFill>
                    <a:srgbClr val="005A69"/>
                  </a:solidFill>
                </a:uFill>
              </a:rPr>
              <a:t>Avsättning </a:t>
            </a:r>
            <a:r>
              <a:rPr kumimoji="0" lang="sv-SE" sz="1800" b="1" i="0" strike="noStrike" kern="1200" cap="none" spc="0" normalizeH="0" noProof="0">
                <a:ln>
                  <a:noFill/>
                </a:ln>
                <a:solidFill>
                  <a:prstClr val="black"/>
                </a:solidFill>
                <a:effectLst/>
                <a:uLnTx/>
                <a:uFill>
                  <a:solidFill>
                    <a:srgbClr val="DD0069"/>
                  </a:solidFill>
                </a:uFill>
              </a:rPr>
              <a:t>från arbetsgivaren per år.</a:t>
            </a:r>
          </a:p>
          <a:p>
            <a:pPr marL="30163">
              <a:spcAft>
                <a:spcPts val="1800"/>
              </a:spcAft>
              <a:defRPr/>
            </a:pPr>
            <a:r>
              <a:rPr lang="sv-SE"/>
              <a:t>6 % av pensionsgrundande årslönen under brytpunkten därutöver 31,5 % av den del av pensionsgrundande lönen som överstiger brytpunkten.  </a:t>
            </a:r>
          </a:p>
        </p:txBody>
      </p:sp>
      <p:sp>
        <p:nvSpPr>
          <p:cNvPr id="4" name="Ellips 3">
            <a:extLst>
              <a:ext uri="{FF2B5EF4-FFF2-40B4-BE49-F238E27FC236}">
                <a16:creationId xmlns:a16="http://schemas.microsoft.com/office/drawing/2014/main" id="{E73F1BD1-FDCE-7107-AFED-5909EF2D0EFF}"/>
              </a:ext>
            </a:extLst>
          </p:cNvPr>
          <p:cNvSpPr>
            <a:spLocks noChangeAspect="1"/>
          </p:cNvSpPr>
          <p:nvPr/>
        </p:nvSpPr>
        <p:spPr>
          <a:xfrm>
            <a:off x="8372259" y="1783474"/>
            <a:ext cx="2908800" cy="2908800"/>
          </a:xfrm>
          <a:prstGeom prst="ellipse">
            <a:avLst/>
          </a:prstGeom>
          <a:solidFill>
            <a:srgbClr val="DD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spc="10" dirty="0">
                <a:solidFill>
                  <a:srgbClr val="FADDEC"/>
                </a:solidFill>
                <a:latin typeface="Ziggurat HTF-Black" pitchFamily="50" charset="0"/>
              </a:rPr>
              <a:t>AKAP-</a:t>
            </a:r>
            <a:br>
              <a:rPr lang="sv-SE" sz="2800" spc="10" dirty="0">
                <a:solidFill>
                  <a:srgbClr val="FADDEC"/>
                </a:solidFill>
                <a:latin typeface="Ziggurat HTF-Black" pitchFamily="50" charset="0"/>
              </a:rPr>
            </a:br>
            <a:r>
              <a:rPr lang="sv-SE" sz="2800" spc="10" dirty="0">
                <a:solidFill>
                  <a:srgbClr val="FADDEC"/>
                </a:solidFill>
                <a:latin typeface="Ziggurat HTF-Black" pitchFamily="50" charset="0"/>
              </a:rPr>
              <a:t>KR</a:t>
            </a:r>
            <a:endParaRPr lang="sv-SE" sz="2800" u="sng" spc="10" dirty="0">
              <a:solidFill>
                <a:srgbClr val="FADDEC"/>
              </a:solidFill>
              <a:latin typeface="Ziggurat HTF-Black" pitchFamily="50" charset="0"/>
            </a:endParaRPr>
          </a:p>
        </p:txBody>
      </p:sp>
    </p:spTree>
    <p:extLst>
      <p:ext uri="{BB962C8B-B14F-4D97-AF65-F5344CB8AC3E}">
        <p14:creationId xmlns:p14="http://schemas.microsoft.com/office/powerpoint/2010/main" val="4160793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500"/>
                                        <p:tgtEl>
                                          <p:spTgt spid="14">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500"/>
                                        <p:tgtEl>
                                          <p:spTgt spid="18">
                                            <p:txEl>
                                              <p:pRg st="1" end="1"/>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fade">
                                      <p:cBhvr>
                                        <p:cTn id="48"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uiExpand="1" build="p"/>
      <p:bldP spid="16" grpId="0"/>
      <p:bldP spid="18" grpId="0" uiExpand="1" build="p"/>
      <p:bldP spid="19" grpId="0" uiExpand="1"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5F1F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AE577F-56ED-64D0-A2E3-1FCA8B17129D}"/>
              </a:ext>
            </a:extLst>
          </p:cNvPr>
          <p:cNvSpPr>
            <a:spLocks noGrp="1"/>
          </p:cNvSpPr>
          <p:nvPr>
            <p:ph type="ctrTitle"/>
          </p:nvPr>
        </p:nvSpPr>
        <p:spPr>
          <a:xfrm>
            <a:off x="788732" y="2075334"/>
            <a:ext cx="4640096" cy="1225371"/>
          </a:xfrm>
        </p:spPr>
        <p:txBody>
          <a:bodyPr anchor="ct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lang="sv-SE" sz="4000" b="0" dirty="0">
                <a:solidFill>
                  <a:srgbClr val="396BA4"/>
                </a:solidFill>
              </a:rPr>
              <a:t>Ladda ner på </a:t>
            </a:r>
            <a:r>
              <a:rPr lang="sv-SE" sz="4000" b="0" dirty="0">
                <a:solidFill>
                  <a:srgbClr val="396BA4"/>
                </a:solidFill>
                <a:hlinkClick r:id="rId3">
                  <a:extLst>
                    <a:ext uri="{A12FA001-AC4F-418D-AE19-62706E023703}">
                      <ahyp:hlinkClr xmlns:ahyp="http://schemas.microsoft.com/office/drawing/2018/hyperlinkcolor" val="tx"/>
                    </a:ext>
                  </a:extLst>
                </a:hlinkClick>
              </a:rPr>
              <a:t>skr.se</a:t>
            </a:r>
            <a:br>
              <a:rPr lang="sv-SE" dirty="0">
                <a:solidFill>
                  <a:srgbClr val="24348B"/>
                </a:solidFill>
              </a:rPr>
            </a:br>
            <a:endParaRPr lang="sv-SE" sz="2800" u="sng" dirty="0">
              <a:solidFill>
                <a:srgbClr val="24348B"/>
              </a:solidFill>
              <a:latin typeface="+mn-lt"/>
            </a:endParaRPr>
          </a:p>
        </p:txBody>
      </p:sp>
      <p:pic>
        <p:nvPicPr>
          <p:cNvPr id="4" name="Bildobjekt 3" descr="QR-kod som leder till nedladdningssidan för foldern &quot;Säg hej till ditt kollektivavtal&quot;.">
            <a:extLst>
              <a:ext uri="{FF2B5EF4-FFF2-40B4-BE49-F238E27FC236}">
                <a16:creationId xmlns:a16="http://schemas.microsoft.com/office/drawing/2014/main" id="{15327354-3EB4-29B1-2237-D8F54AAB0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31" y="3299391"/>
            <a:ext cx="2758509" cy="2758509"/>
          </a:xfrm>
          <a:prstGeom prst="rect">
            <a:avLst/>
          </a:prstGeom>
        </p:spPr>
      </p:pic>
      <p:pic>
        <p:nvPicPr>
          <p:cNvPr id="6" name="Bildobjekt 5" descr="Broschyren &quot;Säg hej till ditt kollektivavtal&quot;.">
            <a:extLst>
              <a:ext uri="{FF2B5EF4-FFF2-40B4-BE49-F238E27FC236}">
                <a16:creationId xmlns:a16="http://schemas.microsoft.com/office/drawing/2014/main" id="{F7484378-97B5-ABA9-4131-96ABA159E3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1" t="175" r="270" b="175"/>
          <a:stretch/>
        </p:blipFill>
        <p:spPr>
          <a:xfrm>
            <a:off x="6113357" y="801690"/>
            <a:ext cx="3704291" cy="5256213"/>
          </a:xfrm>
          <a:prstGeom prst="rect">
            <a:avLst/>
          </a:prstGeom>
          <a:ln w="1270">
            <a:solidFill>
              <a:srgbClr val="4D4D4D"/>
            </a:solidFill>
          </a:ln>
          <a:effectLst>
            <a:outerShdw blurRad="50800" dist="63500" dir="2700000" algn="tl" rotWithShape="0">
              <a:srgbClr val="4D4D4D">
                <a:alpha val="25000"/>
              </a:srgbClr>
            </a:outerShdw>
          </a:effectLst>
        </p:spPr>
      </p:pic>
      <p:pic>
        <p:nvPicPr>
          <p:cNvPr id="10" name="Bild 9" descr="Logotyp: Sveriges kommuner och regioner">
            <a:extLst>
              <a:ext uri="{FF2B5EF4-FFF2-40B4-BE49-F238E27FC236}">
                <a16:creationId xmlns:a16="http://schemas.microsoft.com/office/drawing/2014/main" id="{5EED2A1B-007B-CAD8-7110-0C759550001C}"/>
              </a:ext>
            </a:extLst>
          </p:cNvPr>
          <p:cNvPicPr>
            <a:picLocks noChangeAspect="1"/>
          </p:cNvPicPr>
          <p:nvPr/>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l="-1" r="5016" b="20287"/>
          <a:stretch/>
        </p:blipFill>
        <p:spPr>
          <a:xfrm>
            <a:off x="10354774" y="5885645"/>
            <a:ext cx="1837226" cy="972355"/>
          </a:xfrm>
          <a:prstGeom prst="rect">
            <a:avLst/>
          </a:prstGeom>
        </p:spPr>
      </p:pic>
    </p:spTree>
    <p:extLst>
      <p:ext uri="{BB962C8B-B14F-4D97-AF65-F5344CB8AC3E}">
        <p14:creationId xmlns:p14="http://schemas.microsoft.com/office/powerpoint/2010/main" val="56147593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1CF4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A54144-0510-01C9-2FA7-FC2960435147}"/>
              </a:ext>
            </a:extLst>
          </p:cNvPr>
          <p:cNvSpPr>
            <a:spLocks noGrp="1"/>
          </p:cNvSpPr>
          <p:nvPr>
            <p:ph type="title"/>
          </p:nvPr>
        </p:nvSpPr>
        <p:spPr>
          <a:xfrm>
            <a:off x="664233" y="752053"/>
            <a:ext cx="9609825" cy="1230137"/>
          </a:xfrm>
        </p:spPr>
        <p:txBody>
          <a:bodyPr anchor="b"/>
          <a:lstStyle/>
          <a:p>
            <a:br>
              <a:rPr lang="sv-SE" dirty="0">
                <a:solidFill>
                  <a:srgbClr val="006E18"/>
                </a:solidFill>
              </a:rPr>
            </a:br>
            <a:br>
              <a:rPr lang="sv-SE" dirty="0">
                <a:solidFill>
                  <a:srgbClr val="006E18"/>
                </a:solidFill>
              </a:rPr>
            </a:br>
            <a:br>
              <a:rPr lang="sv-SE" dirty="0">
                <a:solidFill>
                  <a:srgbClr val="006E18"/>
                </a:solidFill>
              </a:rPr>
            </a:br>
            <a:br>
              <a:rPr lang="sv-SE" dirty="0">
                <a:solidFill>
                  <a:srgbClr val="006E18"/>
                </a:solidFill>
              </a:rPr>
            </a:br>
            <a:br>
              <a:rPr lang="sv-SE" dirty="0">
                <a:solidFill>
                  <a:srgbClr val="006E18"/>
                </a:solidFill>
              </a:rPr>
            </a:br>
            <a:r>
              <a:rPr lang="sv-SE" b="0" dirty="0">
                <a:solidFill>
                  <a:srgbClr val="006E18"/>
                </a:solidFill>
                <a:latin typeface="Ziggurat HTF-Black" pitchFamily="50" charset="0"/>
              </a:rPr>
              <a:t>En lång semester</a:t>
            </a:r>
            <a:endParaRPr lang="sv-SE" b="0" dirty="0">
              <a:latin typeface="Ziggurat HTF-Black" pitchFamily="50" charset="0"/>
            </a:endParaRPr>
          </a:p>
        </p:txBody>
      </p:sp>
      <p:sp>
        <p:nvSpPr>
          <p:cNvPr id="11" name="Platshållare för text 10">
            <a:extLst>
              <a:ext uri="{FF2B5EF4-FFF2-40B4-BE49-F238E27FC236}">
                <a16:creationId xmlns:a16="http://schemas.microsoft.com/office/drawing/2014/main" id="{7513D74A-D45E-F05A-E227-7B62A063251C}"/>
              </a:ext>
            </a:extLst>
          </p:cNvPr>
          <p:cNvSpPr>
            <a:spLocks noGrp="1"/>
          </p:cNvSpPr>
          <p:nvPr>
            <p:ph type="body" sz="quarter" idx="15"/>
          </p:nvPr>
        </p:nvSpPr>
        <p:spPr/>
        <p:txBody>
          <a:bodyPr/>
          <a:lstStyle/>
          <a:p>
            <a:r>
              <a:rPr lang="sv-SE" b="0" dirty="0">
                <a:solidFill>
                  <a:srgbClr val="006E18"/>
                </a:solidFill>
                <a:latin typeface="Ziggurat HTF-Black" pitchFamily="50" charset="0"/>
              </a:rPr>
              <a:t>Semester att längta till</a:t>
            </a:r>
            <a:endParaRPr lang="sv-SE" b="0" dirty="0">
              <a:latin typeface="Ziggurat HTF-Black" pitchFamily="50" charset="0"/>
            </a:endParaRPr>
          </a:p>
        </p:txBody>
      </p:sp>
      <p:pic>
        <p:nvPicPr>
          <p:cNvPr id="10" name="Platshållare för bild 9">
            <a:extLst>
              <a:ext uri="{FF2B5EF4-FFF2-40B4-BE49-F238E27FC236}">
                <a16:creationId xmlns:a16="http://schemas.microsoft.com/office/drawing/2014/main" id="{2BF9ABEB-396E-F384-244C-890FDDB9ABAC}"/>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4F85C1DB-A39D-7DE6-AE60-1B15F8C528F4}"/>
              </a:ext>
            </a:extLst>
          </p:cNvPr>
          <p:cNvSpPr>
            <a:spLocks noGrp="1"/>
          </p:cNvSpPr>
          <p:nvPr>
            <p:ph sz="half" idx="1"/>
          </p:nvPr>
        </p:nvSpPr>
        <p:spPr>
          <a:xfrm>
            <a:off x="666000" y="2330160"/>
            <a:ext cx="5430000" cy="3383207"/>
          </a:xfrm>
        </p:spPr>
        <p:txBody>
          <a:bodyPr anchor="t">
            <a:normAutofit/>
          </a:bodyPr>
          <a:lstStyle/>
          <a:p>
            <a:pPr>
              <a:buClr>
                <a:srgbClr val="006E17"/>
              </a:buClr>
              <a:buSzPct val="110000"/>
              <a:buFont typeface="Arial" panose="020B0604020202020204" pitchFamily="34" charset="0"/>
              <a:buChar char="•"/>
            </a:pPr>
            <a:r>
              <a:rPr lang="sv-SE" dirty="0"/>
              <a:t>25 semesterdagar per år</a:t>
            </a:r>
          </a:p>
          <a:p>
            <a:pPr lvl="1">
              <a:buClr>
                <a:srgbClr val="006E17"/>
              </a:buClr>
              <a:buSzPct val="110000"/>
              <a:buFont typeface="Arial" panose="020B0604020202020204" pitchFamily="34" charset="0"/>
              <a:buChar char="•"/>
            </a:pPr>
            <a:r>
              <a:rPr lang="sv-SE" dirty="0"/>
              <a:t>Från 40 år: 31 dagar</a:t>
            </a:r>
          </a:p>
          <a:p>
            <a:pPr lvl="1">
              <a:buClr>
                <a:srgbClr val="006E17"/>
              </a:buClr>
              <a:buSzPct val="110000"/>
              <a:buFont typeface="Arial" panose="020B0604020202020204" pitchFamily="34" charset="0"/>
              <a:buChar char="•"/>
            </a:pPr>
            <a:r>
              <a:rPr lang="sv-SE" dirty="0"/>
              <a:t>Från 50 år: 32 dagar</a:t>
            </a:r>
            <a:br>
              <a:rPr lang="sv-SE" sz="1800" dirty="0"/>
            </a:br>
            <a:endParaRPr lang="sv-SE" sz="1800" dirty="0"/>
          </a:p>
          <a:p>
            <a:pPr>
              <a:buClr>
                <a:srgbClr val="006E17"/>
              </a:buClr>
              <a:buSzPct val="110000"/>
              <a:buFont typeface="Arial" panose="020B0604020202020204" pitchFamily="34" charset="0"/>
              <a:buChar char="•"/>
            </a:pPr>
            <a:r>
              <a:rPr lang="sv-SE" dirty="0"/>
              <a:t>Semesterintjänande vid sjukskrivning eller föräldraledighet</a:t>
            </a:r>
          </a:p>
          <a:p>
            <a:pPr>
              <a:buClr>
                <a:srgbClr val="006E17"/>
              </a:buClr>
              <a:buSzPct val="110000"/>
              <a:buFont typeface="Arial" panose="020B0604020202020204" pitchFamily="34" charset="0"/>
              <a:buChar char="•"/>
            </a:pPr>
            <a:r>
              <a:rPr lang="sv-SE" dirty="0"/>
              <a:t>Spara semesterdagar</a:t>
            </a:r>
          </a:p>
          <a:p>
            <a:pPr>
              <a:buClr>
                <a:srgbClr val="006E17"/>
              </a:buClr>
              <a:buSzPct val="110000"/>
              <a:buFont typeface="Arial" panose="020B0604020202020204" pitchFamily="34" charset="0"/>
              <a:buChar char="•"/>
            </a:pPr>
            <a:r>
              <a:rPr lang="sv-SE" dirty="0"/>
              <a:t>Semestertimmar</a:t>
            </a:r>
          </a:p>
        </p:txBody>
      </p:sp>
      <p:sp>
        <p:nvSpPr>
          <p:cNvPr id="6" name="Ellips 5">
            <a:extLst>
              <a:ext uri="{FF2B5EF4-FFF2-40B4-BE49-F238E27FC236}">
                <a16:creationId xmlns:a16="http://schemas.microsoft.com/office/drawing/2014/main" id="{E98C127C-C0C7-F041-6CF0-D91148023939}"/>
              </a:ext>
            </a:extLst>
          </p:cNvPr>
          <p:cNvSpPr>
            <a:spLocks noChangeAspect="1"/>
          </p:cNvSpPr>
          <p:nvPr/>
        </p:nvSpPr>
        <p:spPr>
          <a:xfrm>
            <a:off x="8057526" y="2330160"/>
            <a:ext cx="2908800" cy="2908800"/>
          </a:xfrm>
          <a:prstGeom prst="ellipse">
            <a:avLst/>
          </a:prstGeom>
          <a:solidFill>
            <a:srgbClr val="006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700" dirty="0">
                <a:solidFill>
                  <a:schemeClr val="bg1"/>
                </a:solidFill>
                <a:effectLst/>
                <a:latin typeface="Ziggurat HTF-Black" pitchFamily="50" charset="0"/>
              </a:rPr>
              <a:t>Du får ta </a:t>
            </a:r>
            <a:br>
              <a:rPr lang="sv-SE" sz="1700" dirty="0">
                <a:solidFill>
                  <a:schemeClr val="bg1"/>
                </a:solidFill>
                <a:effectLst/>
                <a:latin typeface="Ziggurat HTF-Black" pitchFamily="50" charset="0"/>
              </a:rPr>
            </a:br>
            <a:r>
              <a:rPr lang="sv-SE" sz="1700" dirty="0">
                <a:solidFill>
                  <a:schemeClr val="bg1"/>
                </a:solidFill>
                <a:effectLst/>
                <a:latin typeface="Ziggurat HTF-Black" pitchFamily="50" charset="0"/>
              </a:rPr>
              <a:t>ut semester redan samma år du tjänar </a:t>
            </a:r>
            <a:br>
              <a:rPr lang="sv-SE" sz="1700" dirty="0">
                <a:solidFill>
                  <a:schemeClr val="bg1"/>
                </a:solidFill>
                <a:effectLst/>
                <a:latin typeface="Ziggurat HTF-Black" pitchFamily="50" charset="0"/>
              </a:rPr>
            </a:br>
            <a:r>
              <a:rPr lang="sv-SE" sz="1700" dirty="0">
                <a:solidFill>
                  <a:schemeClr val="bg1"/>
                </a:solidFill>
                <a:effectLst/>
                <a:latin typeface="Ziggurat HTF-Black" pitchFamily="50" charset="0"/>
              </a:rPr>
              <a:t>in den!</a:t>
            </a:r>
          </a:p>
        </p:txBody>
      </p:sp>
    </p:spTree>
    <p:extLst>
      <p:ext uri="{BB962C8B-B14F-4D97-AF65-F5344CB8AC3E}">
        <p14:creationId xmlns:p14="http://schemas.microsoft.com/office/powerpoint/2010/main" val="44090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450" decel="100000" fill="hold"/>
                                        <p:tgtEl>
                                          <p:spTgt spid="6"/>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1CF4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638BB-D2D8-6F50-752C-4F407EA89DCD}"/>
              </a:ext>
            </a:extLst>
          </p:cNvPr>
          <p:cNvSpPr>
            <a:spLocks noGrp="1"/>
          </p:cNvSpPr>
          <p:nvPr>
            <p:ph type="title"/>
          </p:nvPr>
        </p:nvSpPr>
        <p:spPr>
          <a:xfrm>
            <a:off x="664233" y="1057008"/>
            <a:ext cx="9893788" cy="1230137"/>
          </a:xfrm>
        </p:spPr>
        <p:txBody>
          <a:bodyPr anchor="b">
            <a:noAutofit/>
          </a:bodyPr>
          <a:lstStyle/>
          <a:p>
            <a:r>
              <a:rPr lang="sv-SE" b="0" dirty="0">
                <a:solidFill>
                  <a:srgbClr val="006E18"/>
                </a:solidFill>
                <a:latin typeface="Ziggurat HTF-Black" pitchFamily="50" charset="0"/>
              </a:rPr>
              <a:t>Extra tillskott i semesterkassan</a:t>
            </a:r>
          </a:p>
        </p:txBody>
      </p:sp>
      <p:sp>
        <p:nvSpPr>
          <p:cNvPr id="3" name="Platshållare för innehåll 2">
            <a:extLst>
              <a:ext uri="{FF2B5EF4-FFF2-40B4-BE49-F238E27FC236}">
                <a16:creationId xmlns:a16="http://schemas.microsoft.com/office/drawing/2014/main" id="{D9326D41-6322-5ECA-D1C2-5344F84C2D37}"/>
              </a:ext>
            </a:extLst>
          </p:cNvPr>
          <p:cNvSpPr>
            <a:spLocks noGrp="1"/>
          </p:cNvSpPr>
          <p:nvPr>
            <p:ph sz="half" idx="1"/>
          </p:nvPr>
        </p:nvSpPr>
        <p:spPr/>
        <p:txBody>
          <a:bodyPr>
            <a:normAutofit/>
          </a:bodyPr>
          <a:lstStyle/>
          <a:p>
            <a:pPr marL="0" indent="0">
              <a:buNone/>
            </a:pPr>
            <a:r>
              <a:rPr lang="sv-SE" b="1"/>
              <a:t>Om du har månadslön:</a:t>
            </a:r>
          </a:p>
          <a:p>
            <a:pPr>
              <a:buClr>
                <a:srgbClr val="006E17"/>
              </a:buClr>
              <a:buSzPct val="110000"/>
              <a:buFont typeface="Arial" panose="020B0604020202020204" pitchFamily="34" charset="0"/>
              <a:buChar char="•"/>
            </a:pPr>
            <a:r>
              <a:rPr lang="sv-SE"/>
              <a:t>Semesterdagstillägg</a:t>
            </a:r>
          </a:p>
          <a:p>
            <a:pPr>
              <a:buClr>
                <a:srgbClr val="006E17"/>
              </a:buClr>
              <a:buSzPct val="110000"/>
              <a:buFont typeface="Arial" panose="020B0604020202020204" pitchFamily="34" charset="0"/>
              <a:buChar char="•"/>
            </a:pPr>
            <a:r>
              <a:rPr lang="sv-SE"/>
              <a:t>Semesterlönetillägg </a:t>
            </a:r>
          </a:p>
          <a:p>
            <a:pPr>
              <a:buClr>
                <a:srgbClr val="006E17"/>
              </a:buClr>
              <a:buSzPct val="110000"/>
              <a:buFont typeface="Arial" panose="020B0604020202020204" pitchFamily="34" charset="0"/>
              <a:buChar char="•"/>
            </a:pPr>
            <a:r>
              <a:rPr lang="sv-SE"/>
              <a:t>Du får ta ut semester redan samma år du tjänar in den</a:t>
            </a:r>
          </a:p>
        </p:txBody>
      </p:sp>
      <p:sp>
        <p:nvSpPr>
          <p:cNvPr id="10" name="Platshållare för innehåll 9">
            <a:extLst>
              <a:ext uri="{FF2B5EF4-FFF2-40B4-BE49-F238E27FC236}">
                <a16:creationId xmlns:a16="http://schemas.microsoft.com/office/drawing/2014/main" id="{AC14F66A-1C04-D1D4-DBF2-17CDF9962425}"/>
              </a:ext>
            </a:extLst>
          </p:cNvPr>
          <p:cNvSpPr>
            <a:spLocks noGrp="1"/>
          </p:cNvSpPr>
          <p:nvPr>
            <p:ph sz="half" idx="2"/>
          </p:nvPr>
        </p:nvSpPr>
        <p:spPr>
          <a:xfrm>
            <a:off x="5552325" y="2635115"/>
            <a:ext cx="4496648" cy="3383207"/>
          </a:xfrm>
        </p:spPr>
        <p:txBody>
          <a:bodyPr/>
          <a:lstStyle/>
          <a:p>
            <a:pPr marL="0" indent="0">
              <a:buClr>
                <a:srgbClr val="006E17"/>
              </a:buClr>
              <a:buSzPct val="110000"/>
              <a:buNone/>
            </a:pPr>
            <a:r>
              <a:rPr lang="sv-SE" sz="2000" b="1" dirty="0"/>
              <a:t>Om du har timlön:</a:t>
            </a:r>
          </a:p>
          <a:p>
            <a:pPr>
              <a:buClr>
                <a:srgbClr val="006E17"/>
              </a:buClr>
              <a:buSzPct val="110000"/>
              <a:buFont typeface="Arial" panose="020B0604020202020204" pitchFamily="34" charset="0"/>
              <a:buChar char="•"/>
            </a:pPr>
            <a:r>
              <a:rPr lang="sv-SE" dirty="0"/>
              <a:t>Betalda semesterdagar eller semesterersättning</a:t>
            </a:r>
          </a:p>
          <a:p>
            <a:pPr>
              <a:buClr>
                <a:srgbClr val="006E17"/>
              </a:buClr>
              <a:buSzPct val="110000"/>
              <a:buFont typeface="Arial" panose="020B0604020202020204" pitchFamily="34" charset="0"/>
              <a:buChar char="•"/>
            </a:pPr>
            <a:r>
              <a:rPr lang="sv-SE" dirty="0"/>
              <a:t>Den semester du tjänar in kan du ta ut nästkommande år</a:t>
            </a:r>
          </a:p>
        </p:txBody>
      </p:sp>
      <p:sp>
        <p:nvSpPr>
          <p:cNvPr id="9" name="Platshållare för text 8">
            <a:extLst>
              <a:ext uri="{FF2B5EF4-FFF2-40B4-BE49-F238E27FC236}">
                <a16:creationId xmlns:a16="http://schemas.microsoft.com/office/drawing/2014/main" id="{6057B260-CE91-0031-8322-EA2C874CE646}"/>
              </a:ext>
            </a:extLst>
          </p:cNvPr>
          <p:cNvSpPr>
            <a:spLocks noGrp="1"/>
          </p:cNvSpPr>
          <p:nvPr>
            <p:ph type="body" sz="quarter" idx="15"/>
          </p:nvPr>
        </p:nvSpPr>
        <p:spPr/>
        <p:txBody>
          <a:bodyPr/>
          <a:lstStyle/>
          <a:p>
            <a:r>
              <a:rPr lang="sv-SE" b="0" dirty="0">
                <a:solidFill>
                  <a:srgbClr val="006E18"/>
                </a:solidFill>
                <a:latin typeface="Ziggurat HTF-Black" pitchFamily="50" charset="0"/>
              </a:rPr>
              <a:t>Semester att längta till</a:t>
            </a:r>
            <a:endParaRPr lang="sv-SE" b="0" dirty="0">
              <a:latin typeface="Ziggurat HTF-Black" pitchFamily="50" charset="0"/>
            </a:endParaRPr>
          </a:p>
          <a:p>
            <a:endParaRPr lang="sv-SE" b="0" dirty="0">
              <a:latin typeface="Ziggurat HTF-Black" pitchFamily="50" charset="0"/>
            </a:endParaRPr>
          </a:p>
        </p:txBody>
      </p:sp>
      <p:pic>
        <p:nvPicPr>
          <p:cNvPr id="8" name="Platshållare för bild 7">
            <a:extLst>
              <a:ext uri="{FF2B5EF4-FFF2-40B4-BE49-F238E27FC236}">
                <a16:creationId xmlns:a16="http://schemas.microsoft.com/office/drawing/2014/main" id="{C03822C1-A0C9-F931-4F8F-D6ABB6CA949D}"/>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Tree>
    <p:extLst>
      <p:ext uri="{BB962C8B-B14F-4D97-AF65-F5344CB8AC3E}">
        <p14:creationId xmlns:p14="http://schemas.microsoft.com/office/powerpoint/2010/main" val="984977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B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F6E3A-46D8-8CDD-F149-70B272FCC812}"/>
              </a:ext>
            </a:extLst>
          </p:cNvPr>
          <p:cNvSpPr>
            <a:spLocks noGrp="1"/>
          </p:cNvSpPr>
          <p:nvPr>
            <p:ph type="ctrTitle"/>
          </p:nvPr>
        </p:nvSpPr>
        <p:spPr>
          <a:xfrm>
            <a:off x="666000" y="3441879"/>
            <a:ext cx="5235180" cy="1967248"/>
          </a:xfrm>
        </p:spPr>
        <p:txBody>
          <a:bodyPr/>
          <a:lstStyle/>
          <a:p>
            <a:r>
              <a:rPr lang="sv-SE" sz="4800" b="0" dirty="0">
                <a:solidFill>
                  <a:srgbClr val="5B4B9A"/>
                </a:solidFill>
                <a:latin typeface="Ziggurat HTF-Black" pitchFamily="50" charset="0"/>
              </a:rPr>
              <a:t>Lön och ersättningar</a:t>
            </a:r>
          </a:p>
        </p:txBody>
      </p:sp>
      <p:pic>
        <p:nvPicPr>
          <p:cNvPr id="10" name="Platshållare för bild 9" descr="Miniräknare">
            <a:extLst>
              <a:ext uri="{FF2B5EF4-FFF2-40B4-BE49-F238E27FC236}">
                <a16:creationId xmlns:a16="http://schemas.microsoft.com/office/drawing/2014/main" id="{89C44426-BBA6-B05C-425B-F235265FBC92}"/>
              </a:ext>
              <a:ext uri="{C183D7F6-B498-43B3-948B-1728B52AA6E4}">
                <adec:decorative xmlns:adec="http://schemas.microsoft.com/office/drawing/2017/decorative" val="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pic>
        <p:nvPicPr>
          <p:cNvPr id="6" name="Platshållare för bild 5" descr="Två kvinnor står vid ett bord, den ena håller i en läsplatta.">
            <a:extLst>
              <a:ext uri="{FF2B5EF4-FFF2-40B4-BE49-F238E27FC236}">
                <a16:creationId xmlns:a16="http://schemas.microsoft.com/office/drawing/2014/main" id="{8E009134-4EB8-6331-C66B-3BF8FE58A3A1}"/>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37124" r="3616"/>
          <a:stretch/>
        </p:blipFill>
        <p:spPr>
          <a:xfrm>
            <a:off x="6096000" y="0"/>
            <a:ext cx="6096000" cy="6858000"/>
          </a:xfrm>
        </p:spPr>
      </p:pic>
    </p:spTree>
    <p:extLst>
      <p:ext uri="{BB962C8B-B14F-4D97-AF65-F5344CB8AC3E}">
        <p14:creationId xmlns:p14="http://schemas.microsoft.com/office/powerpoint/2010/main" val="468973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B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5B13A6-5638-E7E4-4920-431D9ACB8383}"/>
              </a:ext>
            </a:extLst>
          </p:cNvPr>
          <p:cNvSpPr>
            <a:spLocks noGrp="1"/>
          </p:cNvSpPr>
          <p:nvPr>
            <p:ph type="title"/>
          </p:nvPr>
        </p:nvSpPr>
        <p:spPr>
          <a:xfrm>
            <a:off x="664233" y="1057008"/>
            <a:ext cx="9327665" cy="1230137"/>
          </a:xfrm>
        </p:spPr>
        <p:txBody>
          <a:bodyPr anchor="b"/>
          <a:lstStyle/>
          <a:p>
            <a:r>
              <a:rPr lang="sv-SE" b="0" dirty="0">
                <a:solidFill>
                  <a:srgbClr val="5B4B9A"/>
                </a:solidFill>
                <a:latin typeface="Ziggurat HTF-Black" pitchFamily="50" charset="0"/>
              </a:rPr>
              <a:t>Din arbetstid, ersättningar och kompensationer</a:t>
            </a:r>
          </a:p>
        </p:txBody>
      </p:sp>
      <p:sp>
        <p:nvSpPr>
          <p:cNvPr id="7" name="Platshållare för text 6">
            <a:extLst>
              <a:ext uri="{FF2B5EF4-FFF2-40B4-BE49-F238E27FC236}">
                <a16:creationId xmlns:a16="http://schemas.microsoft.com/office/drawing/2014/main" id="{F8608418-C64D-DD97-A92E-3FAB95FEC625}"/>
              </a:ext>
            </a:extLst>
          </p:cNvPr>
          <p:cNvSpPr>
            <a:spLocks noGrp="1"/>
          </p:cNvSpPr>
          <p:nvPr>
            <p:ph type="body" sz="quarter" idx="15"/>
          </p:nvPr>
        </p:nvSpPr>
        <p:spPr/>
        <p:txBody>
          <a:bodyPr/>
          <a:lstStyle/>
          <a:p>
            <a:r>
              <a:rPr lang="sv-SE" b="0" dirty="0">
                <a:solidFill>
                  <a:srgbClr val="5B4B9A"/>
                </a:solidFill>
                <a:latin typeface="Ziggurat HTF-Black" pitchFamily="50" charset="0"/>
              </a:rPr>
              <a:t>Lön och ersättningar</a:t>
            </a:r>
            <a:endParaRPr lang="sv-SE" b="0" dirty="0">
              <a:latin typeface="Ziggurat HTF-Black" pitchFamily="50" charset="0"/>
            </a:endParaRPr>
          </a:p>
        </p:txBody>
      </p:sp>
      <p:pic>
        <p:nvPicPr>
          <p:cNvPr id="6" name="Platshållare för bild 5">
            <a:extLst>
              <a:ext uri="{FF2B5EF4-FFF2-40B4-BE49-F238E27FC236}">
                <a16:creationId xmlns:a16="http://schemas.microsoft.com/office/drawing/2014/main" id="{B12A24D8-687F-569B-6CED-C694E3B50140}"/>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EBD74CB8-71CB-AF7A-8FD2-A8286875944D}"/>
              </a:ext>
            </a:extLst>
          </p:cNvPr>
          <p:cNvSpPr>
            <a:spLocks noGrp="1"/>
          </p:cNvSpPr>
          <p:nvPr>
            <p:ph sz="half" idx="1"/>
          </p:nvPr>
        </p:nvSpPr>
        <p:spPr>
          <a:xfrm>
            <a:off x="665999" y="3179619"/>
            <a:ext cx="5576305" cy="3383207"/>
          </a:xfrm>
        </p:spPr>
        <p:txBody>
          <a:bodyPr/>
          <a:lstStyle/>
          <a:p>
            <a:pPr marL="0" indent="0">
              <a:buNone/>
            </a:pPr>
            <a:r>
              <a:rPr lang="sv-SE" b="1" dirty="0"/>
              <a:t>Du får ekonomisk ersättning eller kompensation i form av ledighet om du: </a:t>
            </a:r>
          </a:p>
          <a:p>
            <a:pPr>
              <a:buClr>
                <a:srgbClr val="5B4B9A"/>
              </a:buClr>
              <a:buSzPct val="110000"/>
              <a:buFont typeface="Arial" panose="020B0604020202020204" pitchFamily="34" charset="0"/>
              <a:buChar char="•"/>
            </a:pPr>
            <a:r>
              <a:rPr lang="sv-SE" dirty="0"/>
              <a:t>Arbetar övertid </a:t>
            </a:r>
          </a:p>
          <a:p>
            <a:pPr>
              <a:buClr>
                <a:srgbClr val="5B4B9A"/>
              </a:buClr>
              <a:buSzPct val="110000"/>
              <a:buFont typeface="Arial" panose="020B0604020202020204" pitchFamily="34" charset="0"/>
              <a:buChar char="•"/>
            </a:pPr>
            <a:r>
              <a:rPr lang="sv-SE" dirty="0"/>
              <a:t>Arbetar på obekväm arbetstid </a:t>
            </a:r>
            <a:br>
              <a:rPr lang="sv-SE" dirty="0"/>
            </a:br>
            <a:r>
              <a:rPr lang="sv-SE" dirty="0"/>
              <a:t>(kväll, natt eller helg) </a:t>
            </a:r>
          </a:p>
          <a:p>
            <a:pPr>
              <a:buClr>
                <a:srgbClr val="5B4B9A"/>
              </a:buClr>
              <a:buSzPct val="110000"/>
              <a:buFont typeface="Arial" panose="020B0604020202020204" pitchFamily="34" charset="0"/>
              <a:buChar char="•"/>
            </a:pPr>
            <a:r>
              <a:rPr lang="sv-SE" dirty="0"/>
              <a:t>Har jour eller beredskap i ditt jobb</a:t>
            </a:r>
          </a:p>
        </p:txBody>
      </p:sp>
      <p:sp>
        <p:nvSpPr>
          <p:cNvPr id="4" name="Platshållare för innehåll 3">
            <a:extLst>
              <a:ext uri="{FF2B5EF4-FFF2-40B4-BE49-F238E27FC236}">
                <a16:creationId xmlns:a16="http://schemas.microsoft.com/office/drawing/2014/main" id="{9BE42D0B-0EA5-455F-00DD-9EF9B417A8C4}"/>
              </a:ext>
            </a:extLst>
          </p:cNvPr>
          <p:cNvSpPr>
            <a:spLocks noGrp="1"/>
          </p:cNvSpPr>
          <p:nvPr>
            <p:ph sz="half" idx="2"/>
          </p:nvPr>
        </p:nvSpPr>
        <p:spPr>
          <a:xfrm>
            <a:off x="6757460" y="3179619"/>
            <a:ext cx="3776427" cy="3383207"/>
          </a:xfrm>
        </p:spPr>
        <p:txBody>
          <a:bodyPr/>
          <a:lstStyle/>
          <a:p>
            <a:pPr marL="30163" indent="0">
              <a:buNone/>
            </a:pPr>
            <a:r>
              <a:rPr lang="sv-SE" b="1"/>
              <a:t>Du kan även få ekonomisk ersättning för: </a:t>
            </a:r>
          </a:p>
          <a:p>
            <a:pPr>
              <a:buClr>
                <a:srgbClr val="5B4B9A"/>
              </a:buClr>
              <a:buSzPct val="110000"/>
              <a:buFont typeface="Arial" panose="020B0604020202020204" pitchFamily="34" charset="0"/>
              <a:buChar char="•"/>
            </a:pPr>
            <a:r>
              <a:rPr lang="sv-SE"/>
              <a:t>Färdtid </a:t>
            </a:r>
          </a:p>
          <a:p>
            <a:pPr>
              <a:buClr>
                <a:srgbClr val="5B4B9A"/>
              </a:buClr>
              <a:buSzPct val="110000"/>
              <a:buFont typeface="Arial" panose="020B0604020202020204" pitchFamily="34" charset="0"/>
              <a:buChar char="•"/>
            </a:pPr>
            <a:r>
              <a:rPr lang="sv-SE"/>
              <a:t>Kilometerersättning </a:t>
            </a:r>
          </a:p>
          <a:p>
            <a:pPr>
              <a:buClr>
                <a:srgbClr val="5B4B9A"/>
              </a:buClr>
              <a:buSzPct val="110000"/>
              <a:buFont typeface="Arial" panose="020B0604020202020204" pitchFamily="34" charset="0"/>
              <a:buChar char="•"/>
            </a:pPr>
            <a:r>
              <a:rPr lang="sv-SE"/>
              <a:t>Kostnader i samband med arbetsresor</a:t>
            </a:r>
          </a:p>
        </p:txBody>
      </p:sp>
      <p:sp>
        <p:nvSpPr>
          <p:cNvPr id="8" name="textruta 7">
            <a:extLst>
              <a:ext uri="{FF2B5EF4-FFF2-40B4-BE49-F238E27FC236}">
                <a16:creationId xmlns:a16="http://schemas.microsoft.com/office/drawing/2014/main" id="{41966BDE-7209-6433-E3A8-028AF72A67D2}"/>
              </a:ext>
            </a:extLst>
          </p:cNvPr>
          <p:cNvSpPr txBox="1"/>
          <p:nvPr/>
        </p:nvSpPr>
        <p:spPr>
          <a:xfrm>
            <a:off x="664233" y="2642629"/>
            <a:ext cx="6093228" cy="430887"/>
          </a:xfrm>
          <a:prstGeom prst="rect">
            <a:avLst/>
          </a:prstGeom>
          <a:noFill/>
        </p:spPr>
        <p:txBody>
          <a:bodyPr wrap="square">
            <a:spAutoFit/>
          </a:bodyPr>
          <a:lstStyle/>
          <a:p>
            <a:pPr marL="0" indent="0">
              <a:buNone/>
            </a:pPr>
            <a:r>
              <a:rPr lang="sv-SE" sz="2200" b="1"/>
              <a:t>Heltid = 40 timmar i veckan</a:t>
            </a:r>
          </a:p>
        </p:txBody>
      </p:sp>
    </p:spTree>
    <p:extLst>
      <p:ext uri="{BB962C8B-B14F-4D97-AF65-F5344CB8AC3E}">
        <p14:creationId xmlns:p14="http://schemas.microsoft.com/office/powerpoint/2010/main" val="3200937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B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7C760F-E064-38DF-470A-A31B955E269D}"/>
              </a:ext>
            </a:extLst>
          </p:cNvPr>
          <p:cNvSpPr>
            <a:spLocks noGrp="1"/>
          </p:cNvSpPr>
          <p:nvPr>
            <p:ph type="title"/>
          </p:nvPr>
        </p:nvSpPr>
        <p:spPr/>
        <p:txBody>
          <a:bodyPr/>
          <a:lstStyle/>
          <a:p>
            <a:br>
              <a:rPr lang="sv-SE" dirty="0">
                <a:solidFill>
                  <a:srgbClr val="5B4B9A"/>
                </a:solidFill>
              </a:rPr>
            </a:br>
            <a:r>
              <a:rPr lang="sv-SE" b="0" dirty="0">
                <a:solidFill>
                  <a:srgbClr val="5B4B9A"/>
                </a:solidFill>
                <a:latin typeface="Ziggurat HTF-Black" pitchFamily="50" charset="0"/>
              </a:rPr>
              <a:t>Bra att veta om din lön</a:t>
            </a:r>
          </a:p>
        </p:txBody>
      </p:sp>
      <p:sp>
        <p:nvSpPr>
          <p:cNvPr id="3" name="Platshållare för innehåll 2">
            <a:extLst>
              <a:ext uri="{FF2B5EF4-FFF2-40B4-BE49-F238E27FC236}">
                <a16:creationId xmlns:a16="http://schemas.microsoft.com/office/drawing/2014/main" id="{669E983D-55ED-E866-8F53-DD984E5E3410}"/>
              </a:ext>
            </a:extLst>
          </p:cNvPr>
          <p:cNvSpPr>
            <a:spLocks noGrp="1"/>
          </p:cNvSpPr>
          <p:nvPr>
            <p:ph sz="half" idx="1"/>
          </p:nvPr>
        </p:nvSpPr>
        <p:spPr>
          <a:xfrm>
            <a:off x="666000" y="2635115"/>
            <a:ext cx="3906000" cy="3383207"/>
          </a:xfrm>
        </p:spPr>
        <p:txBody>
          <a:bodyPr/>
          <a:lstStyle/>
          <a:p>
            <a:pPr marL="0" indent="0">
              <a:buNone/>
            </a:pPr>
            <a:r>
              <a:rPr lang="sv-SE" sz="2400" b="1"/>
              <a:t>Månadslön</a:t>
            </a:r>
          </a:p>
          <a:p>
            <a:pPr>
              <a:buClr>
                <a:schemeClr val="accent2"/>
              </a:buClr>
              <a:buSzPct val="110000"/>
              <a:buFont typeface="Arial" panose="020B0604020202020204" pitchFamily="34" charset="0"/>
              <a:buChar char="•"/>
            </a:pPr>
            <a:r>
              <a:rPr lang="sv-SE"/>
              <a:t>Betalas ut samma månad du arbetat</a:t>
            </a:r>
          </a:p>
          <a:p>
            <a:pPr>
              <a:buClr>
                <a:schemeClr val="accent2"/>
              </a:buClr>
              <a:buSzPct val="110000"/>
              <a:buFont typeface="Arial" panose="020B0604020202020204" pitchFamily="34" charset="0"/>
              <a:buChar char="•"/>
            </a:pPr>
            <a:r>
              <a:rPr lang="sv-SE"/>
              <a:t>Lönen är preliminär</a:t>
            </a:r>
            <a:br>
              <a:rPr lang="sv-SE"/>
            </a:br>
            <a:endParaRPr lang="sv-SE"/>
          </a:p>
          <a:p>
            <a:pPr marL="0" indent="0">
              <a:buNone/>
            </a:pPr>
            <a:endParaRPr lang="sv-SE" sz="2400"/>
          </a:p>
          <a:p>
            <a:endParaRPr lang="sv-SE" sz="2400"/>
          </a:p>
          <a:p>
            <a:pPr marL="0" indent="0">
              <a:buNone/>
            </a:pPr>
            <a:endParaRPr lang="sv-SE" sz="2400"/>
          </a:p>
        </p:txBody>
      </p:sp>
      <p:sp>
        <p:nvSpPr>
          <p:cNvPr id="4" name="Platshållare för innehåll 3">
            <a:extLst>
              <a:ext uri="{FF2B5EF4-FFF2-40B4-BE49-F238E27FC236}">
                <a16:creationId xmlns:a16="http://schemas.microsoft.com/office/drawing/2014/main" id="{7F08834D-CA68-60BD-3F78-FE0DFE4150EE}"/>
              </a:ext>
            </a:extLst>
          </p:cNvPr>
          <p:cNvSpPr>
            <a:spLocks noGrp="1"/>
          </p:cNvSpPr>
          <p:nvPr>
            <p:ph sz="half" idx="2"/>
          </p:nvPr>
        </p:nvSpPr>
        <p:spPr>
          <a:xfrm>
            <a:off x="5552325" y="2635115"/>
            <a:ext cx="3906000" cy="3383207"/>
          </a:xfrm>
        </p:spPr>
        <p:txBody>
          <a:bodyPr/>
          <a:lstStyle/>
          <a:p>
            <a:pPr marL="0"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Timlön</a:t>
            </a:r>
          </a:p>
          <a:p>
            <a:pPr marR="0" lvl="0" algn="l" defTabSz="914400" rtl="0" eaLnBrk="1" fontAlgn="auto" latinLnBrk="0" hangingPunct="1">
              <a:lnSpc>
                <a:spcPct val="100000"/>
              </a:lnSpc>
              <a:spcBef>
                <a:spcPts val="0"/>
              </a:spcBef>
              <a:spcAft>
                <a:spcPts val="1200"/>
              </a:spcAft>
              <a:buClr>
                <a:schemeClr val="accent2"/>
              </a:buClr>
              <a:buSzPct val="110000"/>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a:ea typeface="+mn-ea"/>
                <a:cs typeface="+mn-cs"/>
              </a:rPr>
              <a:t>Betalas ut månaden efter du arbetat</a:t>
            </a:r>
            <a:endParaRPr lang="sv-SE" dirty="0"/>
          </a:p>
        </p:txBody>
      </p:sp>
      <p:pic>
        <p:nvPicPr>
          <p:cNvPr id="6" name="Platshållare för bild 5">
            <a:extLst>
              <a:ext uri="{FF2B5EF4-FFF2-40B4-BE49-F238E27FC236}">
                <a16:creationId xmlns:a16="http://schemas.microsoft.com/office/drawing/2014/main" id="{3F6C65E4-D85D-25DB-55AE-601FA05ABDAF}"/>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7" name="Platshållare för text 6">
            <a:extLst>
              <a:ext uri="{FF2B5EF4-FFF2-40B4-BE49-F238E27FC236}">
                <a16:creationId xmlns:a16="http://schemas.microsoft.com/office/drawing/2014/main" id="{871AD121-0F6A-27B6-9319-E9C57CECD6B8}"/>
              </a:ext>
            </a:extLst>
          </p:cNvPr>
          <p:cNvSpPr>
            <a:spLocks noGrp="1"/>
          </p:cNvSpPr>
          <p:nvPr>
            <p:ph type="body" sz="quarter" idx="15"/>
          </p:nvPr>
        </p:nvSpPr>
        <p:spPr/>
        <p:txBody>
          <a:bodyPr/>
          <a:lstStyle/>
          <a:p>
            <a:r>
              <a:rPr lang="sv-SE" b="0" dirty="0">
                <a:solidFill>
                  <a:srgbClr val="5B4B9A"/>
                </a:solidFill>
                <a:latin typeface="Ziggurat HTF-Black" pitchFamily="50" charset="0"/>
              </a:rPr>
              <a:t>Lön och ersättningar</a:t>
            </a:r>
            <a:endParaRPr lang="sv-SE" b="0" dirty="0">
              <a:latin typeface="Ziggurat HTF-Black" pitchFamily="50" charset="0"/>
            </a:endParaRPr>
          </a:p>
        </p:txBody>
      </p:sp>
    </p:spTree>
    <p:extLst>
      <p:ext uri="{BB962C8B-B14F-4D97-AF65-F5344CB8AC3E}">
        <p14:creationId xmlns:p14="http://schemas.microsoft.com/office/powerpoint/2010/main" val="291850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B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7AC91B-27C5-B949-69D6-97F5DCD6F1C0}"/>
              </a:ext>
            </a:extLst>
          </p:cNvPr>
          <p:cNvSpPr>
            <a:spLocks noGrp="1"/>
          </p:cNvSpPr>
          <p:nvPr>
            <p:ph type="title"/>
          </p:nvPr>
        </p:nvSpPr>
        <p:spPr/>
        <p:txBody>
          <a:bodyPr/>
          <a:lstStyle/>
          <a:p>
            <a:br>
              <a:rPr lang="sv-SE" dirty="0">
                <a:solidFill>
                  <a:srgbClr val="5B4B9A"/>
                </a:solidFill>
              </a:rPr>
            </a:br>
            <a:r>
              <a:rPr lang="sv-SE" b="0" dirty="0">
                <a:solidFill>
                  <a:srgbClr val="5B4B9A"/>
                </a:solidFill>
                <a:latin typeface="Ziggurat HTF-Black" pitchFamily="50" charset="0"/>
              </a:rPr>
              <a:t>Din lön sätts individuellt</a:t>
            </a:r>
          </a:p>
        </p:txBody>
      </p:sp>
      <p:sp>
        <p:nvSpPr>
          <p:cNvPr id="7" name="Platshållare för text 6">
            <a:extLst>
              <a:ext uri="{FF2B5EF4-FFF2-40B4-BE49-F238E27FC236}">
                <a16:creationId xmlns:a16="http://schemas.microsoft.com/office/drawing/2014/main" id="{66917737-F18B-699E-75FF-FF2D21576060}"/>
              </a:ext>
            </a:extLst>
          </p:cNvPr>
          <p:cNvSpPr>
            <a:spLocks noGrp="1"/>
          </p:cNvSpPr>
          <p:nvPr>
            <p:ph type="body" sz="quarter" idx="15"/>
          </p:nvPr>
        </p:nvSpPr>
        <p:spPr/>
        <p:txBody>
          <a:bodyPr/>
          <a:lstStyle/>
          <a:p>
            <a:r>
              <a:rPr lang="sv-SE" b="0" dirty="0">
                <a:solidFill>
                  <a:srgbClr val="5B4B9A"/>
                </a:solidFill>
                <a:latin typeface="Ziggurat HTF-Black" pitchFamily="50" charset="0"/>
              </a:rPr>
              <a:t>Lön och ersättningar</a:t>
            </a:r>
            <a:endParaRPr lang="sv-SE" b="0" dirty="0">
              <a:latin typeface="Ziggurat HTF-Black" pitchFamily="50" charset="0"/>
            </a:endParaRPr>
          </a:p>
        </p:txBody>
      </p:sp>
      <p:pic>
        <p:nvPicPr>
          <p:cNvPr id="6" name="Platshållare för bild 5">
            <a:extLst>
              <a:ext uri="{FF2B5EF4-FFF2-40B4-BE49-F238E27FC236}">
                <a16:creationId xmlns:a16="http://schemas.microsoft.com/office/drawing/2014/main" id="{5833AAE8-D83D-A7E8-A20F-A90DC4E122A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p:pic>
      <p:sp>
        <p:nvSpPr>
          <p:cNvPr id="3" name="Platshållare för innehåll 2">
            <a:extLst>
              <a:ext uri="{FF2B5EF4-FFF2-40B4-BE49-F238E27FC236}">
                <a16:creationId xmlns:a16="http://schemas.microsoft.com/office/drawing/2014/main" id="{20C9A379-0249-345C-3C3F-CD7020AF0959}"/>
              </a:ext>
            </a:extLst>
          </p:cNvPr>
          <p:cNvSpPr>
            <a:spLocks noGrp="1"/>
          </p:cNvSpPr>
          <p:nvPr>
            <p:ph sz="half" idx="1"/>
          </p:nvPr>
        </p:nvSpPr>
        <p:spPr>
          <a:xfrm>
            <a:off x="666000" y="2635116"/>
            <a:ext cx="9445417" cy="430888"/>
          </a:xfrm>
        </p:spPr>
        <p:txBody>
          <a:bodyPr>
            <a:normAutofit/>
          </a:bodyPr>
          <a:lstStyle/>
          <a:p>
            <a:pPr marL="0" indent="0">
              <a:buNone/>
            </a:pPr>
            <a:r>
              <a:rPr lang="sv-SE" b="1"/>
              <a:t>Tre modeller för löneöversyn:</a:t>
            </a:r>
          </a:p>
        </p:txBody>
      </p:sp>
      <p:sp>
        <p:nvSpPr>
          <p:cNvPr id="4" name="textruta 3">
            <a:extLst>
              <a:ext uri="{FF2B5EF4-FFF2-40B4-BE49-F238E27FC236}">
                <a16:creationId xmlns:a16="http://schemas.microsoft.com/office/drawing/2014/main" id="{32ECE242-A58D-29E3-6BFB-93FCA1B82621}"/>
              </a:ext>
            </a:extLst>
          </p:cNvPr>
          <p:cNvSpPr txBox="1"/>
          <p:nvPr/>
        </p:nvSpPr>
        <p:spPr>
          <a:xfrm>
            <a:off x="728664" y="3158876"/>
            <a:ext cx="634671" cy="430887"/>
          </a:xfrm>
          <a:prstGeom prst="rect">
            <a:avLst/>
          </a:prstGeom>
          <a:noFill/>
        </p:spPr>
        <p:txBody>
          <a:bodyPr wrap="square" rtlCol="0">
            <a:spAutoFit/>
          </a:bodyPr>
          <a:lstStyle/>
          <a:p>
            <a:r>
              <a:rPr lang="sv-SE" sz="2200" b="1" dirty="0">
                <a:solidFill>
                  <a:schemeClr val="accent2"/>
                </a:solidFill>
                <a:latin typeface="Ziggurat HTF-Black" pitchFamily="50" charset="0"/>
              </a:rPr>
              <a:t>1.</a:t>
            </a:r>
          </a:p>
        </p:txBody>
      </p:sp>
      <p:sp>
        <p:nvSpPr>
          <p:cNvPr id="5" name="textruta 4">
            <a:extLst>
              <a:ext uri="{FF2B5EF4-FFF2-40B4-BE49-F238E27FC236}">
                <a16:creationId xmlns:a16="http://schemas.microsoft.com/office/drawing/2014/main" id="{A63B4102-07C9-BB2F-1E35-DB8A2E6FFF86}"/>
              </a:ext>
            </a:extLst>
          </p:cNvPr>
          <p:cNvSpPr txBox="1"/>
          <p:nvPr/>
        </p:nvSpPr>
        <p:spPr>
          <a:xfrm>
            <a:off x="728664" y="3650621"/>
            <a:ext cx="634671" cy="430887"/>
          </a:xfrm>
          <a:prstGeom prst="rect">
            <a:avLst/>
          </a:prstGeom>
          <a:noFill/>
        </p:spPr>
        <p:txBody>
          <a:bodyPr wrap="square" rtlCol="0">
            <a:spAutoFit/>
          </a:bodyPr>
          <a:lstStyle/>
          <a:p>
            <a:r>
              <a:rPr lang="sv-SE" sz="2200" b="1" dirty="0">
                <a:solidFill>
                  <a:schemeClr val="accent2"/>
                </a:solidFill>
                <a:latin typeface="Ziggurat HTF-Black" pitchFamily="50" charset="0"/>
              </a:rPr>
              <a:t>2.</a:t>
            </a:r>
          </a:p>
        </p:txBody>
      </p:sp>
      <p:sp>
        <p:nvSpPr>
          <p:cNvPr id="8" name="textruta 7">
            <a:extLst>
              <a:ext uri="{FF2B5EF4-FFF2-40B4-BE49-F238E27FC236}">
                <a16:creationId xmlns:a16="http://schemas.microsoft.com/office/drawing/2014/main" id="{0156FE49-DF09-5B75-3B3A-867D16F1C936}"/>
              </a:ext>
            </a:extLst>
          </p:cNvPr>
          <p:cNvSpPr txBox="1"/>
          <p:nvPr/>
        </p:nvSpPr>
        <p:spPr>
          <a:xfrm>
            <a:off x="728664" y="4142366"/>
            <a:ext cx="634670" cy="430887"/>
          </a:xfrm>
          <a:prstGeom prst="rect">
            <a:avLst/>
          </a:prstGeom>
          <a:noFill/>
        </p:spPr>
        <p:txBody>
          <a:bodyPr wrap="square" rtlCol="0">
            <a:spAutoFit/>
          </a:bodyPr>
          <a:lstStyle/>
          <a:p>
            <a:r>
              <a:rPr lang="sv-SE" sz="2200" b="1" dirty="0">
                <a:solidFill>
                  <a:schemeClr val="accent2"/>
                </a:solidFill>
                <a:latin typeface="Ziggurat HTF-Black" pitchFamily="50" charset="0"/>
              </a:rPr>
              <a:t>3.</a:t>
            </a:r>
          </a:p>
        </p:txBody>
      </p:sp>
      <p:sp>
        <p:nvSpPr>
          <p:cNvPr id="10" name="textruta 9">
            <a:extLst>
              <a:ext uri="{FF2B5EF4-FFF2-40B4-BE49-F238E27FC236}">
                <a16:creationId xmlns:a16="http://schemas.microsoft.com/office/drawing/2014/main" id="{1550ED98-D4CF-AC0C-AD0D-CC7475E94290}"/>
              </a:ext>
            </a:extLst>
          </p:cNvPr>
          <p:cNvSpPr txBox="1"/>
          <p:nvPr/>
        </p:nvSpPr>
        <p:spPr>
          <a:xfrm>
            <a:off x="1145193" y="3159977"/>
            <a:ext cx="6093618" cy="430887"/>
          </a:xfrm>
          <a:prstGeom prst="rect">
            <a:avLst/>
          </a:prstGeom>
          <a:noFill/>
        </p:spPr>
        <p:txBody>
          <a:bodyPr wrap="square">
            <a:spAutoFit/>
          </a:bodyPr>
          <a:lstStyle/>
          <a:p>
            <a:r>
              <a:rPr lang="sv-SE" sz="2200"/>
              <a:t>Dialogmodellen</a:t>
            </a:r>
          </a:p>
        </p:txBody>
      </p:sp>
      <p:sp>
        <p:nvSpPr>
          <p:cNvPr id="12" name="textruta 11">
            <a:extLst>
              <a:ext uri="{FF2B5EF4-FFF2-40B4-BE49-F238E27FC236}">
                <a16:creationId xmlns:a16="http://schemas.microsoft.com/office/drawing/2014/main" id="{0C95FD63-EE48-14EC-F158-71575F024D71}"/>
              </a:ext>
            </a:extLst>
          </p:cNvPr>
          <p:cNvSpPr txBox="1"/>
          <p:nvPr/>
        </p:nvSpPr>
        <p:spPr>
          <a:xfrm>
            <a:off x="1145193" y="3651722"/>
            <a:ext cx="7227248" cy="430887"/>
          </a:xfrm>
          <a:prstGeom prst="rect">
            <a:avLst/>
          </a:prstGeom>
          <a:noFill/>
        </p:spPr>
        <p:txBody>
          <a:bodyPr wrap="square">
            <a:spAutoFit/>
          </a:bodyPr>
          <a:lstStyle/>
          <a:p>
            <a:r>
              <a:rPr lang="sv-SE" sz="2200"/>
              <a:t>Förhandlingar mellan din arbetsgivare och fackförbund </a:t>
            </a:r>
          </a:p>
        </p:txBody>
      </p:sp>
      <p:sp>
        <p:nvSpPr>
          <p:cNvPr id="14" name="textruta 13">
            <a:extLst>
              <a:ext uri="{FF2B5EF4-FFF2-40B4-BE49-F238E27FC236}">
                <a16:creationId xmlns:a16="http://schemas.microsoft.com/office/drawing/2014/main" id="{B3F96176-F63C-6240-CF01-1DEEC0A70CFA}"/>
              </a:ext>
            </a:extLst>
          </p:cNvPr>
          <p:cNvSpPr txBox="1"/>
          <p:nvPr/>
        </p:nvSpPr>
        <p:spPr>
          <a:xfrm>
            <a:off x="1145193" y="4143467"/>
            <a:ext cx="6093618" cy="430887"/>
          </a:xfrm>
          <a:prstGeom prst="rect">
            <a:avLst/>
          </a:prstGeom>
          <a:noFill/>
        </p:spPr>
        <p:txBody>
          <a:bodyPr wrap="square">
            <a:spAutoFit/>
          </a:bodyPr>
          <a:lstStyle/>
          <a:p>
            <a:r>
              <a:rPr lang="sv-SE" sz="2200"/>
              <a:t>Lokal förhandlingsordning</a:t>
            </a:r>
          </a:p>
        </p:txBody>
      </p:sp>
    </p:spTree>
    <p:extLst>
      <p:ext uri="{BB962C8B-B14F-4D97-AF65-F5344CB8AC3E}">
        <p14:creationId xmlns:p14="http://schemas.microsoft.com/office/powerpoint/2010/main" val="3403428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P spid="10" grpId="0"/>
      <p:bldP spid="12" grpId="0"/>
      <p:bldP spid="14" grpId="0"/>
    </p:bldLst>
  </p:timing>
</p:sld>
</file>

<file path=ppt/theme/theme1.xml><?xml version="1.0" encoding="utf-8"?>
<a:theme xmlns:a="http://schemas.openxmlformats.org/drawingml/2006/main" name="SKL PP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it" id="{ED895CC0-D101-B243-989E-8255FF4DCD87}" vid="{D4D74742-BA93-8C4B-8CB4-BC4AE3FAA166}"/>
    </a:ext>
  </a:extLst>
</a:theme>
</file>

<file path=ppt/theme/theme2.xml><?xml version="1.0" encoding="utf-8"?>
<a:theme xmlns:a="http://schemas.openxmlformats.org/drawingml/2006/main" name="Vit SKL PPT">
  <a:themeElements>
    <a:clrScheme name="Säg hej till ditt kollektivavtal">
      <a:dk1>
        <a:srgbClr val="000000"/>
      </a:dk1>
      <a:lt1>
        <a:srgbClr val="FFFFFF"/>
      </a:lt1>
      <a:dk2>
        <a:srgbClr val="44546A"/>
      </a:dk2>
      <a:lt2>
        <a:srgbClr val="E7E6E6"/>
      </a:lt2>
      <a:accent1>
        <a:srgbClr val="006E18"/>
      </a:accent1>
      <a:accent2>
        <a:srgbClr val="5B4B9A"/>
      </a:accent2>
      <a:accent3>
        <a:srgbClr val="BD0000"/>
      </a:accent3>
      <a:accent4>
        <a:srgbClr val="4D4D4D"/>
      </a:accent4>
      <a:accent5>
        <a:srgbClr val="005969"/>
      </a:accent5>
      <a:accent6>
        <a:srgbClr val="DD006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it" id="{ED895CC0-D101-B243-989E-8255FF4DCD87}" vid="{B1E79A8D-57A9-D14B-B04E-DDB272330520}"/>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it" id="{ED895CC0-D101-B243-989E-8255FF4DCD87}" vid="{6922D93C-6FE5-1B4A-8FEF-0E2715CD2AE5}"/>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it" id="{ED895CC0-D101-B243-989E-8255FF4DCD87}" vid="{3816BBA5-C138-9E40-904C-7FFE658ED841}"/>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7" ma:contentTypeDescription="Skapa ett nytt dokument." ma:contentTypeScope="" ma:versionID="b1fea0990ebf0ae478f8b84446b1aa24">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c977e53980771c8fbbe1d85f4dcc81bb"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77465500-9256-4092-9b36-834d7d989053}" ma:internalName="TaxCatchAll" ma:showField="CatchAllData" ma:web="1d358615-c749-462e-b141-ebbf7cdbc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352301d2-a180-4e7a-9452-ab8a182b1d5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lcf76f155ced4ddcb4097134ff3c332f xmlns="9c950a28-eb4a-4f43-b9f9-45c02166cf8c">
      <Terms xmlns="http://schemas.microsoft.com/office/infopath/2007/PartnerControls"/>
    </lcf76f155ced4ddcb4097134ff3c332f>
    <TaxCatchAll xmlns="1d358615-c749-462e-b141-ebbf7cdbce9a" xsi:nil="true"/>
  </documentManagement>
</p:properties>
</file>

<file path=customXml/itemProps1.xml><?xml version="1.0" encoding="utf-8"?>
<ds:datastoreItem xmlns:ds="http://schemas.openxmlformats.org/officeDocument/2006/customXml" ds:itemID="{DB3C389F-B6BA-455B-BF61-FD4D939BDAFC}">
  <ds:schemaRefs>
    <ds:schemaRef ds:uri="1d358615-c749-462e-b141-ebbf7cdbce9a"/>
    <ds:schemaRef ds:uri="9c950a28-eb4a-4f43-b9f9-45c02166cf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7A549E-1BA0-4777-817D-4DFE15DB55FC}">
  <ds:schemaRefs>
    <ds:schemaRef ds:uri="http://schemas.microsoft.com/sharepoint/v3/contenttype/forms"/>
  </ds:schemaRefs>
</ds:datastoreItem>
</file>

<file path=customXml/itemProps3.xml><?xml version="1.0" encoding="utf-8"?>
<ds:datastoreItem xmlns:ds="http://schemas.openxmlformats.org/officeDocument/2006/customXml" ds:itemID="{1EC20619-02C7-4CFF-93A1-BBD1D0C47174}">
  <ds:schemaRefs>
    <ds:schemaRef ds:uri="1d358615-c749-462e-b141-ebbf7cdbce9a"/>
    <ds:schemaRef ds:uri="9c950a28-eb4a-4f43-b9f9-45c02166cf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SKL PPT</Template>
  <TotalTime>111</TotalTime>
  <Words>3588</Words>
  <Application>Microsoft Office PowerPoint</Application>
  <PresentationFormat>Bredbild</PresentationFormat>
  <Paragraphs>453</Paragraphs>
  <Slides>32</Slides>
  <Notes>32</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32</vt:i4>
      </vt:variant>
    </vt:vector>
  </HeadingPairs>
  <TitlesOfParts>
    <vt:vector size="41" baseType="lpstr">
      <vt:lpstr>Arial Black</vt:lpstr>
      <vt:lpstr>Arial</vt:lpstr>
      <vt:lpstr>Rockwell</vt:lpstr>
      <vt:lpstr>Ziggurat HTF-Black</vt:lpstr>
      <vt:lpstr>Symbol</vt:lpstr>
      <vt:lpstr>SKL PPT</vt:lpstr>
      <vt:lpstr>Vit SKL PPT</vt:lpstr>
      <vt:lpstr>Inledningsbilder</vt:lpstr>
      <vt:lpstr>SKL PPT Mörk</vt:lpstr>
      <vt:lpstr> Säg hej till ditt kollektivavtal!  2023</vt:lpstr>
      <vt:lpstr>Grattis, du har en arbetsgivare med bra villkor!</vt:lpstr>
      <vt:lpstr>Semester  att längta till</vt:lpstr>
      <vt:lpstr>     En lång semester</vt:lpstr>
      <vt:lpstr>Extra tillskott i semesterkassan</vt:lpstr>
      <vt:lpstr>Lön och ersättningar</vt:lpstr>
      <vt:lpstr>Din arbetstid, ersättningar och kompensationer</vt:lpstr>
      <vt:lpstr> Bra att veta om din lön</vt:lpstr>
      <vt:lpstr> Din lön sätts individuellt</vt:lpstr>
      <vt:lpstr>Din föräldra-ledighet</vt:lpstr>
      <vt:lpstr>Extra ersättning om du blir förälder</vt:lpstr>
      <vt:lpstr>Räkneexempel:  Månadslön 28 000 kr</vt:lpstr>
      <vt:lpstr>Räkneexempel:  Månadslön 47 000 kr </vt:lpstr>
      <vt:lpstr>Få hjälp att tillfriskna</vt:lpstr>
      <vt:lpstr>Extra trygghet  om du blir sjuk</vt:lpstr>
      <vt:lpstr>Försäkringar från din arbetsgivare</vt:lpstr>
      <vt:lpstr>Räkneexempel:  Månadslön 24 000 kr</vt:lpstr>
      <vt:lpstr>Räkneexempel:  Månadslön 47 000 kr</vt:lpstr>
      <vt:lpstr>Räkneexempel:  Stukad fotled</vt:lpstr>
      <vt:lpstr>Räkneexempel:  Bruten underarm</vt:lpstr>
      <vt:lpstr>Utvecklas  i yrkeslivet</vt:lpstr>
      <vt:lpstr>Stöd för att utvecklas, lära nytt eller ställa om</vt:lpstr>
      <vt:lpstr>Studiestöd</vt:lpstr>
      <vt:lpstr>Räkneexempel:  Månadslön 43 800 kr</vt:lpstr>
      <vt:lpstr>Räkneexempel:  Månadslön 27 900 kr</vt:lpstr>
      <vt:lpstr> Hjälp att hitta nytt jobb</vt:lpstr>
      <vt:lpstr>Trygga din pension</vt:lpstr>
      <vt:lpstr> Ditt arbete ger dig  mer i pension</vt:lpstr>
      <vt:lpstr>Så funkar din pension</vt:lpstr>
      <vt:lpstr>Räkneexempel:  Elsa, född 1991, månadslön 35 000 kr</vt:lpstr>
      <vt:lpstr>Räkneexempel:  Idris, född 1970, månadslön 46 900 kr</vt:lpstr>
      <vt:lpstr>Ladda ner på skr.se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Säg hej till ditt kollektivavtal!</dc:title>
  <dc:subject/>
  <dc:creator>Berg Kalle</dc:creator>
  <cp:keywords/>
  <dc:description/>
  <cp:lastModifiedBy>Berg Kalle</cp:lastModifiedBy>
  <cp:revision>16</cp:revision>
  <dcterms:created xsi:type="dcterms:W3CDTF">2019-08-21T12:59:58Z</dcterms:created>
  <dcterms:modified xsi:type="dcterms:W3CDTF">2023-08-15T12:33:24Z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0x01010050631653F924324698BE7D90F97B627A</vt:lpwstr>
  </property>
  <property fmtid="{D5CDD505-2E9C-101B-9397-08002B2CF9AE}" pid="3" name="Order">
    <vt:r8>6937000</vt:r8>
  </property>
  <property fmtid="{D5CDD505-2E9C-101B-9397-08002B2CF9AE}" pid="4" name="MediaServiceImageTags">
    <vt:lpwstr/>
  </property>
</Properties>
</file>