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  <p:sldMasterId id="2147483682" r:id="rId3"/>
    <p:sldMasterId id="2147483686" r:id="rId4"/>
  </p:sldMasterIdLst>
  <p:notesMasterIdLst>
    <p:notesMasterId r:id="rId14"/>
  </p:notesMasterIdLst>
  <p:sldIdLst>
    <p:sldId id="257" r:id="rId5"/>
    <p:sldId id="261" r:id="rId6"/>
    <p:sldId id="263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A64F4-7C41-4276-92AC-34B1764F4E75}" type="datetimeFigureOut">
              <a:rPr lang="sv-SE" smtClean="0"/>
              <a:t>2022-07-06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ED8AE-C10A-4253-B2EF-71C37157A1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4796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954A-3E44-42C8-84C6-766EBF9702E6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255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A9A-B536-4689-A454-BD7CAB6C3E2B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116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E041-1DEA-4E7A-904E-F7989FE7C96B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548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-1" y="-1499"/>
            <a:ext cx="12192599" cy="6859498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3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50"/>
            <a:ext cx="9608400" cy="131085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B6EEFA7-7844-40A3-A259-FDF5E898658D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58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62EB-A35B-4659-90D2-A06F74E600CC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8961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DC38348-9305-46EB-9504-D7B260F4F3A7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180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4F83-455E-4738-8C2A-FE7FBFFD2D66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2416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874602"/>
            <a:ext cx="5326992" cy="122851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874602"/>
            <a:ext cx="4172325" cy="53605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6668-DECF-4F88-B2A4-DCD98DFE3036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2858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875015"/>
            <a:ext cx="9608400" cy="1228105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5DE8-FF80-4AEE-AD46-3FF22144B807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1928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299B-4011-453E-8EFA-1D3EC424995E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73871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BE0F-ADB7-47D3-863A-18A62BCD0631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100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-1" y="-1499"/>
            <a:ext cx="12192599" cy="6859498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3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50"/>
            <a:ext cx="9608400" cy="131085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2020-06-25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86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9DEB-234D-4C05-A5D8-155203F2EFE9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8873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ult 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7964"/>
            <a:ext cx="9608400" cy="1966912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A8E76F-D42D-4DD9-B924-7E2C4925CE13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709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ött 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7964"/>
            <a:ext cx="9608400" cy="1966912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D56A05-A5EA-4751-A6C3-C45FE9CCB74F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9451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rått 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7964"/>
            <a:ext cx="9608400" cy="1966912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BADC0A-0C26-4053-A6C3-F61D98E6CC74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996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930B-FF15-4A9F-912F-2F2FB233592D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73154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323E-94CD-4E22-9585-0E2644FD795C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49396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27DBC7-E310-4D5D-9A20-199B907AFC7E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0595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C496-8390-4192-BA5F-58A3AB2D4D1A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07367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 mö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975186"/>
            <a:ext cx="5326992" cy="111240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975186"/>
            <a:ext cx="4172325" cy="526001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B1C6-031F-4561-81F9-04DE280F56FF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49166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975600"/>
            <a:ext cx="9608400" cy="1112400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FEDD-2DD9-4446-94B2-0385AA565D9B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164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8348-C141-48ED-8BF4-F52385DBB11A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Sektorn i siffror 2021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68378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D4DA-D579-40AA-B9E9-062AB5126F0D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87544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5C7C-3D6A-4B98-A178-711E8D9050F3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2427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A4A2CA6-F0A0-4142-B38C-42D5C7DF0980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Sektorn i siffror 2021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691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8F7B-B447-482D-AEAB-93C36395E5B3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523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874602"/>
            <a:ext cx="5326992" cy="122851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874602"/>
            <a:ext cx="4172325" cy="53605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882E-8071-4FB2-A366-86EB0F55143A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49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875015"/>
            <a:ext cx="9608400" cy="1228105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E1D-703D-40B8-A319-50D3FA4F1985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965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sz="360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Sektorn i siffror 2016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B4ED-D170-4584-AFD7-BEAE8496DAE8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897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BEA-EFF6-4C46-89A6-B4DBDBD25138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159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1.emf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27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2E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D5E4BEE-87B2-4D9A-B84C-526B6EBE91E6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Sektorn i siffror 2021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14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275D37D-40A8-4F32-8380-11F2DDE9BFF2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0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2E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C80778A-B3B7-4CF1-9642-C5F0015EB6E7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4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1800" kern="1200">
          <a:solidFill>
            <a:srgbClr val="FFFFF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6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D81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975186"/>
            <a:ext cx="9609825" cy="1112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A6EAA58-5B33-43C3-B3E1-83D41C512759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sv-SE"/>
              <a:t>Sektorn i siffror 2019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01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</p:sldLayoutIdLst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2021304" y="1889550"/>
            <a:ext cx="7331243" cy="2730576"/>
          </a:xfrm>
        </p:spPr>
        <p:txBody>
          <a:bodyPr/>
          <a:lstStyle/>
          <a:p>
            <a:r>
              <a:rPr lang="sv-SE" dirty="0">
                <a:solidFill>
                  <a:schemeClr val="accent3"/>
                </a:solidFill>
              </a:rPr>
              <a:t>Sektorn i siffror 2021</a:t>
            </a:r>
            <a:br>
              <a:rPr lang="sv-SE" dirty="0"/>
            </a:br>
            <a:r>
              <a:rPr lang="sv-SE" sz="2400" dirty="0"/>
              <a:t>Några diagram över kommuners och regioners kostnader, fördelning på kostnadsslag och intäkter samt demografisk utveckling</a:t>
            </a:r>
            <a:br>
              <a:rPr lang="sv-SE" sz="2400" dirty="0"/>
            </a:br>
            <a:r>
              <a:rPr lang="sv-SE" sz="2400" dirty="0"/>
              <a:t>(SCB, april 2022).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Sektorn i siffror 2021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1</a:t>
            </a:fld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6ED1-5461-46BF-BD48-F2F221C21349}" type="datetime1">
              <a:rPr lang="sv-SE" smtClean="0"/>
              <a:t>2022-07-06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330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59959" y="521675"/>
            <a:ext cx="9609825" cy="1231392"/>
          </a:xfrm>
        </p:spPr>
        <p:txBody>
          <a:bodyPr/>
          <a:lstStyle/>
          <a:p>
            <a:r>
              <a:rPr lang="sv-SE" sz="3600" dirty="0">
                <a:solidFill>
                  <a:schemeClr val="accent3"/>
                </a:solidFill>
              </a:rPr>
              <a:t>Fördelning av kommunernas kostnader för verksamheten 2021</a:t>
            </a:r>
            <a:br>
              <a:rPr lang="sv-SE" sz="3600" dirty="0">
                <a:solidFill>
                  <a:schemeClr val="accent3"/>
                </a:solidFill>
              </a:rPr>
            </a:br>
            <a:r>
              <a:rPr lang="sv-SE" sz="2400" dirty="0">
                <a:solidFill>
                  <a:schemeClr val="accent3"/>
                </a:solidFill>
              </a:rPr>
              <a:t>738 miljarder kronor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Sektorn i siffror 2021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2</a:t>
            </a:fld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9921-1090-482E-A253-04DAD137C529}" type="datetime1">
              <a:rPr lang="sv-SE" smtClean="0"/>
              <a:t>2022-07-06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46CF5F1-E172-AC81-6F14-FD9D36870F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91" y="2117088"/>
            <a:ext cx="10175018" cy="411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878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2" y="319088"/>
            <a:ext cx="9609825" cy="1231392"/>
          </a:xfrm>
        </p:spPr>
        <p:txBody>
          <a:bodyPr/>
          <a:lstStyle/>
          <a:p>
            <a:r>
              <a:rPr lang="sv-SE" sz="3600" dirty="0">
                <a:solidFill>
                  <a:schemeClr val="accent3"/>
                </a:solidFill>
              </a:rPr>
              <a:t>Fördelning av regionernas kostnader för verksamheten 2021</a:t>
            </a:r>
            <a:br>
              <a:rPr lang="sv-SE" sz="3600" dirty="0">
                <a:solidFill>
                  <a:schemeClr val="accent3"/>
                </a:solidFill>
              </a:rPr>
            </a:br>
            <a:r>
              <a:rPr lang="sv-SE" sz="2800" dirty="0">
                <a:solidFill>
                  <a:schemeClr val="accent3"/>
                </a:solidFill>
              </a:rPr>
              <a:t>421 miljarder kronor</a:t>
            </a:r>
            <a:endParaRPr lang="sv-SE" sz="3600" dirty="0">
              <a:solidFill>
                <a:schemeClr val="accent3"/>
              </a:solidFill>
            </a:endParaRP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7D7B-C942-4599-AB6D-9E4739DCDFC1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Sektorn i siffror 2021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3</a:t>
            </a:fld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A29F1810-366D-C171-FE67-2D43618CE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163" y="1978573"/>
            <a:ext cx="7113621" cy="456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69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1623" y="457507"/>
            <a:ext cx="9609825" cy="1231392"/>
          </a:xfrm>
        </p:spPr>
        <p:txBody>
          <a:bodyPr/>
          <a:lstStyle/>
          <a:p>
            <a:pPr algn="l"/>
            <a:r>
              <a:rPr lang="sv-SE" dirty="0"/>
              <a:t>Fördelning av kommunernas kostnader på kostnadsslag 2021</a:t>
            </a:r>
            <a:br>
              <a:rPr lang="sv-SE" dirty="0"/>
            </a:br>
            <a:r>
              <a:rPr lang="sv-SE" sz="2800" dirty="0"/>
              <a:t>738 miljarder kronor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B4ED-D170-4584-AFD7-BEAE8496DAE8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Sektorn i siffror 2021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4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7A57D70-B843-B00D-6F39-155F551E13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539" y="2258037"/>
            <a:ext cx="7354976" cy="428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234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62870" y="433444"/>
            <a:ext cx="9609825" cy="1231392"/>
          </a:xfrm>
        </p:spPr>
        <p:txBody>
          <a:bodyPr/>
          <a:lstStyle/>
          <a:p>
            <a:pPr algn="l"/>
            <a:r>
              <a:rPr lang="sv-SE" dirty="0"/>
              <a:t>Fördelning av regionernas kostnader på kostnadsslag 2021</a:t>
            </a:r>
            <a:br>
              <a:rPr lang="sv-SE" dirty="0"/>
            </a:br>
            <a:r>
              <a:rPr lang="sv-SE" sz="2800" dirty="0"/>
              <a:t>421 miljarder kronor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B4ED-D170-4584-AFD7-BEAE8496DAE8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Sektorn i siffror 2021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5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64B53FB-8D0C-685E-85C7-F8FC6D701C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660" y="2079316"/>
            <a:ext cx="7812280" cy="417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276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79748" y="385317"/>
            <a:ext cx="9609825" cy="1231392"/>
          </a:xfrm>
        </p:spPr>
        <p:txBody>
          <a:bodyPr/>
          <a:lstStyle/>
          <a:p>
            <a:pPr algn="l"/>
            <a:r>
              <a:rPr lang="sv-SE" dirty="0"/>
              <a:t>Fördelning av kommunernas intäkter för verksamheten 2021</a:t>
            </a:r>
            <a:br>
              <a:rPr lang="sv-SE" dirty="0"/>
            </a:br>
            <a:r>
              <a:rPr lang="sv-SE" sz="2800" dirty="0"/>
              <a:t>784 miljarder kronor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B4ED-D170-4584-AFD7-BEAE8496DAE8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Sektorn i siffror 2021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6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ECB8CAD-C34A-FBF2-A0C1-2D7F8E9F2B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611" y="2140146"/>
            <a:ext cx="7393084" cy="415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517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/>
              <a:t>Fördelning av regionernas intäkter för verksamheten 2021</a:t>
            </a:r>
            <a:br>
              <a:rPr lang="sv-SE" dirty="0"/>
            </a:br>
            <a:r>
              <a:rPr lang="sv-SE" sz="2800" dirty="0"/>
              <a:t>458 miljarder kronor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B4ED-D170-4584-AFD7-BEAE8496DAE8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Sektorn i siffror 2021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7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8CBE23F-D0B8-953A-5F14-40DA360FC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822" y="2279179"/>
            <a:ext cx="7151729" cy="412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10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6412" y="215168"/>
            <a:ext cx="9609825" cy="1231392"/>
          </a:xfrm>
        </p:spPr>
        <p:txBody>
          <a:bodyPr/>
          <a:lstStyle/>
          <a:p>
            <a:pPr algn="l"/>
            <a:r>
              <a:rPr lang="sv-SE" dirty="0"/>
              <a:t>Demografisk utveckling i åldersgrupperna 0–5, 6–15, 16–19 samt 67–79 och 80+ år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B4ED-D170-4584-AFD7-BEAE8496DAE8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Sektorn i siffror 2021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8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F80E86D7-06B7-1C07-8900-FBDB2CE35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32" y="1621160"/>
            <a:ext cx="8354075" cy="456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011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6412" y="418121"/>
            <a:ext cx="9609825" cy="1231392"/>
          </a:xfrm>
        </p:spPr>
        <p:txBody>
          <a:bodyPr/>
          <a:lstStyle/>
          <a:p>
            <a:pPr algn="l"/>
            <a:r>
              <a:rPr lang="sv-SE" dirty="0"/>
              <a:t>Demografisk utveckling i åldersgrupperna 20–66 år samt totala befolkningen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B4ED-D170-4584-AFD7-BEAE8496DAE8}" type="datetime1">
              <a:rPr lang="sv-SE" smtClean="0"/>
              <a:t>2022-07-06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Sektorn i siffror 2021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9</a:t>
            </a:fld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ADED747-C607-DC7B-1C38-7E45FDCA20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32" y="1508768"/>
            <a:ext cx="9017179" cy="484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238932"/>
      </p:ext>
    </p:extLst>
  </p:cSld>
  <p:clrMapOvr>
    <a:masterClrMapping/>
  </p:clrMapOvr>
</p:sld>
</file>

<file path=ppt/theme/theme1.xml><?xml version="1.0" encoding="utf-8"?>
<a:theme xmlns:a="http://schemas.openxmlformats.org/drawingml/2006/main" name="SKL PPT">
  <a:themeElements>
    <a:clrScheme name="SKL 2017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L grå.potx" id="{5695A1C9-F929-4530-AAB0-6184E3E53996}" vid="{87EE660F-6663-4DD2-8F44-69F2EA8D050C}"/>
    </a:ext>
  </a:extLst>
</a:theme>
</file>

<file path=ppt/theme/theme2.xml><?xml version="1.0" encoding="utf-8"?>
<a:theme xmlns:a="http://schemas.openxmlformats.org/drawingml/2006/main" name="Vit SKL PPT">
  <a:themeElements>
    <a:clrScheme name="SKL PP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L grå.potx" id="{5695A1C9-F929-4530-AAB0-6184E3E53996}" vid="{41DFCB59-CA65-44F2-AFE8-3398A5A4045F}"/>
    </a:ext>
  </a:extLst>
</a:theme>
</file>

<file path=ppt/theme/theme3.xml><?xml version="1.0" encoding="utf-8"?>
<a:theme xmlns:a="http://schemas.openxmlformats.org/drawingml/2006/main" name="Inledningsbilder">
  <a:themeElements>
    <a:clrScheme name="SKL PP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L grå.potx" id="{5695A1C9-F929-4530-AAB0-6184E3E53996}" vid="{EB6D4100-FEBF-4699-9587-93DE1200B5DA}"/>
    </a:ext>
  </a:extLst>
</a:theme>
</file>

<file path=ppt/theme/theme4.xml><?xml version="1.0" encoding="utf-8"?>
<a:theme xmlns:a="http://schemas.openxmlformats.org/drawingml/2006/main" name="SKL PPT Mörk">
  <a:themeElements>
    <a:clrScheme name="SKL PPT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L grå.potx" id="{5695A1C9-F929-4530-AAB0-6184E3E53996}" vid="{A3C3E367-1D4D-412D-A683-D4C1CEFFDD8E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SKL grå</Template>
  <TotalTime>264</TotalTime>
  <Words>172</Words>
  <Application>Microsoft Office PowerPoint</Application>
  <PresentationFormat>Bredbild</PresentationFormat>
  <Paragraphs>36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9</vt:i4>
      </vt:variant>
    </vt:vector>
  </HeadingPairs>
  <TitlesOfParts>
    <vt:vector size="16" baseType="lpstr">
      <vt:lpstr>Arial</vt:lpstr>
      <vt:lpstr>Calibri</vt:lpstr>
      <vt:lpstr>Symbol</vt:lpstr>
      <vt:lpstr>SKL PPT</vt:lpstr>
      <vt:lpstr>Vit SKL PPT</vt:lpstr>
      <vt:lpstr>Inledningsbilder</vt:lpstr>
      <vt:lpstr>SKL PPT Mörk</vt:lpstr>
      <vt:lpstr>Sektorn i siffror 2021 Några diagram över kommuners och regioners kostnader, fördelning på kostnadsslag och intäkter samt demografisk utveckling (SCB, april 2022).</vt:lpstr>
      <vt:lpstr>Fördelning av kommunernas kostnader för verksamheten 2021 738 miljarder kronor</vt:lpstr>
      <vt:lpstr>Fördelning av regionernas kostnader för verksamheten 2021 421 miljarder kronor</vt:lpstr>
      <vt:lpstr>Fördelning av kommunernas kostnader på kostnadsslag 2021 738 miljarder kronor</vt:lpstr>
      <vt:lpstr>Fördelning av regionernas kostnader på kostnadsslag 2021 421 miljarder kronor</vt:lpstr>
      <vt:lpstr>Fördelning av kommunernas intäkter för verksamheten 2021 784 miljarder kronor</vt:lpstr>
      <vt:lpstr>Fördelning av regionernas intäkter för verksamheten 2021 458 miljarder kronor</vt:lpstr>
      <vt:lpstr>Demografisk utveckling i åldersgrupperna 0–5, 6–15, 16–19 samt 67–79 och 80+ år</vt:lpstr>
      <vt:lpstr>Demografisk utveckling i åldersgrupperna 20–66 år samt totala befolkningen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Sektorn i siffror 2017 Några diagram över kommuners och landstings kostnader, fördelning på kostnadsslag och intäkter samt demografisk utveckling.</dc:title>
  <dc:creator>Jonsson Elisabet</dc:creator>
  <cp:lastModifiedBy>Jonsson Elisabet</cp:lastModifiedBy>
  <cp:revision>32</cp:revision>
  <dcterms:created xsi:type="dcterms:W3CDTF">2018-08-17T14:13:04Z</dcterms:created>
  <dcterms:modified xsi:type="dcterms:W3CDTF">2022-07-06T14:06:39Z</dcterms:modified>
</cp:coreProperties>
</file>